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57" r:id="rId3"/>
    <p:sldId id="258" r:id="rId4"/>
    <p:sldId id="265" r:id="rId5"/>
    <p:sldId id="262" r:id="rId6"/>
    <p:sldId id="263" r:id="rId7"/>
    <p:sldId id="268" r:id="rId8"/>
    <p:sldId id="269" r:id="rId9"/>
    <p:sldId id="270" r:id="rId10"/>
    <p:sldId id="264" r:id="rId11"/>
    <p:sldId id="259" r:id="rId12"/>
    <p:sldId id="273" r:id="rId13"/>
    <p:sldId id="271" r:id="rId14"/>
    <p:sldId id="274" r:id="rId15"/>
    <p:sldId id="272" r:id="rId16"/>
    <p:sldId id="266" r:id="rId17"/>
    <p:sldId id="26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284D3D-5A13-42DD-9D34-F9F756126CA9}" v="85" dt="2021-12-06T13:38:56.382"/>
  </p1510:revLst>
</p1510:revInfo>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90" autoAdjust="0"/>
    <p:restoredTop sz="82872" autoAdjust="0"/>
  </p:normalViewPr>
  <p:slideViewPr>
    <p:cSldViewPr snapToGrid="0">
      <p:cViewPr varScale="1">
        <p:scale>
          <a:sx n="71" d="100"/>
          <a:sy n="71" d="100"/>
        </p:scale>
        <p:origin x="123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瑀婕 陳" userId="c176ebd2e60a71ab" providerId="LiveId" clId="{27284D3D-5A13-42DD-9D34-F9F756126CA9}"/>
    <pc:docChg chg="undo custSel addSld delSld modSld">
      <pc:chgData name="瑀婕 陳" userId="c176ebd2e60a71ab" providerId="LiveId" clId="{27284D3D-5A13-42DD-9D34-F9F756126CA9}" dt="2021-12-23T06:11:37.200" v="7671" actId="27636"/>
      <pc:docMkLst>
        <pc:docMk/>
      </pc:docMkLst>
      <pc:sldChg chg="modSp mod modNotesTx">
        <pc:chgData name="瑀婕 陳" userId="c176ebd2e60a71ab" providerId="LiveId" clId="{27284D3D-5A13-42DD-9D34-F9F756126CA9}" dt="2021-12-08T14:09:28.813" v="6885" actId="20577"/>
        <pc:sldMkLst>
          <pc:docMk/>
          <pc:sldMk cId="2900631532" sldId="256"/>
        </pc:sldMkLst>
        <pc:spChg chg="mod">
          <ac:chgData name="瑀婕 陳" userId="c176ebd2e60a71ab" providerId="LiveId" clId="{27284D3D-5A13-42DD-9D34-F9F756126CA9}" dt="2021-12-05T12:47:55.248" v="7" actId="948"/>
          <ac:spMkLst>
            <pc:docMk/>
            <pc:sldMk cId="2900631532" sldId="256"/>
            <ac:spMk id="2" creationId="{865B4592-FA52-4568-8BB4-43EEC52FF7A1}"/>
          </ac:spMkLst>
        </pc:spChg>
        <pc:spChg chg="mod">
          <ac:chgData name="瑀婕 陳" userId="c176ebd2e60a71ab" providerId="LiveId" clId="{27284D3D-5A13-42DD-9D34-F9F756126CA9}" dt="2021-12-05T12:48:57.535" v="16"/>
          <ac:spMkLst>
            <pc:docMk/>
            <pc:sldMk cId="2900631532" sldId="256"/>
            <ac:spMk id="3" creationId="{7BBCE08D-2044-4ADC-BD6A-E048B602B752}"/>
          </ac:spMkLst>
        </pc:spChg>
      </pc:sldChg>
      <pc:sldChg chg="modSp mod modNotesTx">
        <pc:chgData name="瑀婕 陳" userId="c176ebd2e60a71ab" providerId="LiveId" clId="{27284D3D-5A13-42DD-9D34-F9F756126CA9}" dt="2021-12-23T06:11:28.306" v="7667" actId="27636"/>
        <pc:sldMkLst>
          <pc:docMk/>
          <pc:sldMk cId="3303710428" sldId="257"/>
        </pc:sldMkLst>
        <pc:spChg chg="mod">
          <ac:chgData name="瑀婕 陳" userId="c176ebd2e60a71ab" providerId="LiveId" clId="{27284D3D-5A13-42DD-9D34-F9F756126CA9}" dt="2021-12-23T06:11:28.306" v="7667" actId="27636"/>
          <ac:spMkLst>
            <pc:docMk/>
            <pc:sldMk cId="3303710428" sldId="257"/>
            <ac:spMk id="3" creationId="{A463C75B-B121-4716-9B0B-ECB4A3338C31}"/>
          </ac:spMkLst>
        </pc:spChg>
      </pc:sldChg>
      <pc:sldChg chg="modSp mod">
        <pc:chgData name="瑀婕 陳" userId="c176ebd2e60a71ab" providerId="LiveId" clId="{27284D3D-5A13-42DD-9D34-F9F756126CA9}" dt="2021-12-23T06:11:37.200" v="7671" actId="27636"/>
        <pc:sldMkLst>
          <pc:docMk/>
          <pc:sldMk cId="2263232528" sldId="258"/>
        </pc:sldMkLst>
        <pc:spChg chg="mod">
          <ac:chgData name="瑀婕 陳" userId="c176ebd2e60a71ab" providerId="LiveId" clId="{27284D3D-5A13-42DD-9D34-F9F756126CA9}" dt="2021-12-06T07:42:07.968" v="1158"/>
          <ac:spMkLst>
            <pc:docMk/>
            <pc:sldMk cId="2263232528" sldId="258"/>
            <ac:spMk id="2" creationId="{4C7EB8D9-F800-425C-A1B9-FA99CA51624B}"/>
          </ac:spMkLst>
        </pc:spChg>
        <pc:spChg chg="mod">
          <ac:chgData name="瑀婕 陳" userId="c176ebd2e60a71ab" providerId="LiveId" clId="{27284D3D-5A13-42DD-9D34-F9F756126CA9}" dt="2021-12-23T06:11:37.200" v="7671" actId="27636"/>
          <ac:spMkLst>
            <pc:docMk/>
            <pc:sldMk cId="2263232528" sldId="258"/>
            <ac:spMk id="3" creationId="{A463C75B-B121-4716-9B0B-ECB4A3338C31}"/>
          </ac:spMkLst>
        </pc:spChg>
      </pc:sldChg>
      <pc:sldChg chg="modSp mod">
        <pc:chgData name="瑀婕 陳" userId="c176ebd2e60a71ab" providerId="LiveId" clId="{27284D3D-5A13-42DD-9D34-F9F756126CA9}" dt="2021-12-23T06:01:58.193" v="7632" actId="20577"/>
        <pc:sldMkLst>
          <pc:docMk/>
          <pc:sldMk cId="2605046591" sldId="259"/>
        </pc:sldMkLst>
        <pc:spChg chg="mod">
          <ac:chgData name="瑀婕 陳" userId="c176ebd2e60a71ab" providerId="LiveId" clId="{27284D3D-5A13-42DD-9D34-F9F756126CA9}" dt="2021-12-06T13:01:16.470" v="5894" actId="20577"/>
          <ac:spMkLst>
            <pc:docMk/>
            <pc:sldMk cId="2605046591" sldId="259"/>
            <ac:spMk id="2" creationId="{4C7EB8D9-F800-425C-A1B9-FA99CA51624B}"/>
          </ac:spMkLst>
        </pc:spChg>
        <pc:spChg chg="mod">
          <ac:chgData name="瑀婕 陳" userId="c176ebd2e60a71ab" providerId="LiveId" clId="{27284D3D-5A13-42DD-9D34-F9F756126CA9}" dt="2021-12-23T06:01:58.193" v="7632" actId="20577"/>
          <ac:spMkLst>
            <pc:docMk/>
            <pc:sldMk cId="2605046591" sldId="259"/>
            <ac:spMk id="3" creationId="{A463C75B-B121-4716-9B0B-ECB4A3338C31}"/>
          </ac:spMkLst>
        </pc:spChg>
      </pc:sldChg>
      <pc:sldChg chg="modNotesTx">
        <pc:chgData name="瑀婕 陳" userId="c176ebd2e60a71ab" providerId="LiveId" clId="{27284D3D-5A13-42DD-9D34-F9F756126CA9}" dt="2021-12-09T08:15:12.107" v="7614" actId="20577"/>
        <pc:sldMkLst>
          <pc:docMk/>
          <pc:sldMk cId="3115410355" sldId="260"/>
        </pc:sldMkLst>
      </pc:sldChg>
      <pc:sldChg chg="add del">
        <pc:chgData name="瑀婕 陳" userId="c176ebd2e60a71ab" providerId="LiveId" clId="{27284D3D-5A13-42DD-9D34-F9F756126CA9}" dt="2021-12-06T07:42:11.785" v="1163" actId="47"/>
        <pc:sldMkLst>
          <pc:docMk/>
          <pc:sldMk cId="4109142637" sldId="261"/>
        </pc:sldMkLst>
      </pc:sldChg>
      <pc:sldChg chg="modSp add mod modNotesTx">
        <pc:chgData name="瑀婕 陳" userId="c176ebd2e60a71ab" providerId="LiveId" clId="{27284D3D-5A13-42DD-9D34-F9F756126CA9}" dt="2021-12-08T17:54:34.510" v="7031" actId="20577"/>
        <pc:sldMkLst>
          <pc:docMk/>
          <pc:sldMk cId="428722283" sldId="262"/>
        </pc:sldMkLst>
        <pc:spChg chg="mod">
          <ac:chgData name="瑀婕 陳" userId="c176ebd2e60a71ab" providerId="LiveId" clId="{27284D3D-5A13-42DD-9D34-F9F756126CA9}" dt="2021-12-06T10:54:20.014" v="2850" actId="20577"/>
          <ac:spMkLst>
            <pc:docMk/>
            <pc:sldMk cId="428722283" sldId="262"/>
            <ac:spMk id="2" creationId="{4C7EB8D9-F800-425C-A1B9-FA99CA51624B}"/>
          </ac:spMkLst>
        </pc:spChg>
        <pc:spChg chg="mod">
          <ac:chgData name="瑀婕 陳" userId="c176ebd2e60a71ab" providerId="LiveId" clId="{27284D3D-5A13-42DD-9D34-F9F756126CA9}" dt="2021-12-06T11:12:28.380" v="3603" actId="20577"/>
          <ac:spMkLst>
            <pc:docMk/>
            <pc:sldMk cId="428722283" sldId="262"/>
            <ac:spMk id="3" creationId="{A463C75B-B121-4716-9B0B-ECB4A3338C31}"/>
          </ac:spMkLst>
        </pc:spChg>
      </pc:sldChg>
      <pc:sldChg chg="addSp modSp add mod modNotesTx">
        <pc:chgData name="瑀婕 陳" userId="c176ebd2e60a71ab" providerId="LiveId" clId="{27284D3D-5A13-42DD-9D34-F9F756126CA9}" dt="2021-12-23T06:08:57.148" v="7660" actId="1076"/>
        <pc:sldMkLst>
          <pc:docMk/>
          <pc:sldMk cId="1943041667" sldId="263"/>
        </pc:sldMkLst>
        <pc:spChg chg="mod">
          <ac:chgData name="瑀婕 陳" userId="c176ebd2e60a71ab" providerId="LiveId" clId="{27284D3D-5A13-42DD-9D34-F9F756126CA9}" dt="2021-12-06T11:12:49.044" v="3612" actId="20577"/>
          <ac:spMkLst>
            <pc:docMk/>
            <pc:sldMk cId="1943041667" sldId="263"/>
            <ac:spMk id="2" creationId="{4C7EB8D9-F800-425C-A1B9-FA99CA51624B}"/>
          </ac:spMkLst>
        </pc:spChg>
        <pc:spChg chg="mod">
          <ac:chgData name="瑀婕 陳" userId="c176ebd2e60a71ab" providerId="LiveId" clId="{27284D3D-5A13-42DD-9D34-F9F756126CA9}" dt="2021-12-23T06:08:28.398" v="7652" actId="20577"/>
          <ac:spMkLst>
            <pc:docMk/>
            <pc:sldMk cId="1943041667" sldId="263"/>
            <ac:spMk id="3" creationId="{A463C75B-B121-4716-9B0B-ECB4A3338C31}"/>
          </ac:spMkLst>
        </pc:spChg>
        <pc:spChg chg="add mod">
          <ac:chgData name="瑀婕 陳" userId="c176ebd2e60a71ab" providerId="LiveId" clId="{27284D3D-5A13-42DD-9D34-F9F756126CA9}" dt="2021-12-23T06:08:57.148" v="7660" actId="1076"/>
          <ac:spMkLst>
            <pc:docMk/>
            <pc:sldMk cId="1943041667" sldId="263"/>
            <ac:spMk id="4" creationId="{19B27A1D-95E6-4B8C-8B40-AD4E63072C59}"/>
          </ac:spMkLst>
        </pc:spChg>
        <pc:picChg chg="add mod">
          <ac:chgData name="瑀婕 陳" userId="c176ebd2e60a71ab" providerId="LiveId" clId="{27284D3D-5A13-42DD-9D34-F9F756126CA9}" dt="2021-12-08T18:01:04.101" v="7065" actId="1076"/>
          <ac:picMkLst>
            <pc:docMk/>
            <pc:sldMk cId="1943041667" sldId="263"/>
            <ac:picMk id="5" creationId="{B0062EA0-1B3E-4A73-9710-4CE87929C594}"/>
          </ac:picMkLst>
        </pc:picChg>
      </pc:sldChg>
      <pc:sldChg chg="modSp add mod modNotesTx">
        <pc:chgData name="瑀婕 陳" userId="c176ebd2e60a71ab" providerId="LiveId" clId="{27284D3D-5A13-42DD-9D34-F9F756126CA9}" dt="2021-12-08T18:37:17.448" v="7585"/>
        <pc:sldMkLst>
          <pc:docMk/>
          <pc:sldMk cId="1938157605" sldId="264"/>
        </pc:sldMkLst>
        <pc:spChg chg="mod">
          <ac:chgData name="瑀婕 陳" userId="c176ebd2e60a71ab" providerId="LiveId" clId="{27284D3D-5A13-42DD-9D34-F9F756126CA9}" dt="2021-12-06T12:47:54.694" v="5382" actId="20577"/>
          <ac:spMkLst>
            <pc:docMk/>
            <pc:sldMk cId="1938157605" sldId="264"/>
            <ac:spMk id="2" creationId="{4C7EB8D9-F800-425C-A1B9-FA99CA51624B}"/>
          </ac:spMkLst>
        </pc:spChg>
        <pc:spChg chg="mod">
          <ac:chgData name="瑀婕 陳" userId="c176ebd2e60a71ab" providerId="LiveId" clId="{27284D3D-5A13-42DD-9D34-F9F756126CA9}" dt="2021-12-08T18:37:17.448" v="7585"/>
          <ac:spMkLst>
            <pc:docMk/>
            <pc:sldMk cId="1938157605" sldId="264"/>
            <ac:spMk id="3" creationId="{A463C75B-B121-4716-9B0B-ECB4A3338C31}"/>
          </ac:spMkLst>
        </pc:spChg>
      </pc:sldChg>
      <pc:sldChg chg="modSp add mod modNotesTx">
        <pc:chgData name="瑀婕 陳" userId="c176ebd2e60a71ab" providerId="LiveId" clId="{27284D3D-5A13-42DD-9D34-F9F756126CA9}" dt="2021-12-23T06:11:12.745" v="7661" actId="2710"/>
        <pc:sldMkLst>
          <pc:docMk/>
          <pc:sldMk cId="681869670" sldId="265"/>
        </pc:sldMkLst>
        <pc:spChg chg="mod">
          <ac:chgData name="瑀婕 陳" userId="c176ebd2e60a71ab" providerId="LiveId" clId="{27284D3D-5A13-42DD-9D34-F9F756126CA9}" dt="2021-12-23T06:11:12.745" v="7661" actId="2710"/>
          <ac:spMkLst>
            <pc:docMk/>
            <pc:sldMk cId="681869670" sldId="265"/>
            <ac:spMk id="3" creationId="{A463C75B-B121-4716-9B0B-ECB4A3338C31}"/>
          </ac:spMkLst>
        </pc:spChg>
      </pc:sldChg>
      <pc:sldChg chg="add">
        <pc:chgData name="瑀婕 陳" userId="c176ebd2e60a71ab" providerId="LiveId" clId="{27284D3D-5A13-42DD-9D34-F9F756126CA9}" dt="2021-12-06T10:51:22.524" v="2834"/>
        <pc:sldMkLst>
          <pc:docMk/>
          <pc:sldMk cId="2322131689" sldId="266"/>
        </pc:sldMkLst>
      </pc:sldChg>
      <pc:sldChg chg="add del">
        <pc:chgData name="瑀婕 陳" userId="c176ebd2e60a71ab" providerId="LiveId" clId="{27284D3D-5A13-42DD-9D34-F9F756126CA9}" dt="2021-12-06T09:48:10.843" v="2833" actId="47"/>
        <pc:sldMkLst>
          <pc:docMk/>
          <pc:sldMk cId="4076012260" sldId="266"/>
        </pc:sldMkLst>
      </pc:sldChg>
      <pc:sldChg chg="add">
        <pc:chgData name="瑀婕 陳" userId="c176ebd2e60a71ab" providerId="LiveId" clId="{27284D3D-5A13-42DD-9D34-F9F756126CA9}" dt="2021-12-06T10:51:22.753" v="2835"/>
        <pc:sldMkLst>
          <pc:docMk/>
          <pc:sldMk cId="2026266723" sldId="267"/>
        </pc:sldMkLst>
      </pc:sldChg>
      <pc:sldChg chg="add del">
        <pc:chgData name="瑀婕 陳" userId="c176ebd2e60a71ab" providerId="LiveId" clId="{27284D3D-5A13-42DD-9D34-F9F756126CA9}" dt="2021-12-06T07:42:11.634" v="1162" actId="47"/>
        <pc:sldMkLst>
          <pc:docMk/>
          <pc:sldMk cId="3795382338" sldId="267"/>
        </pc:sldMkLst>
      </pc:sldChg>
      <pc:sldChg chg="addSp modSp add mod modNotesTx">
        <pc:chgData name="瑀婕 陳" userId="c176ebd2e60a71ab" providerId="LiveId" clId="{27284D3D-5A13-42DD-9D34-F9F756126CA9}" dt="2021-12-08T18:10:00.143" v="7255" actId="20577"/>
        <pc:sldMkLst>
          <pc:docMk/>
          <pc:sldMk cId="3342618842" sldId="268"/>
        </pc:sldMkLst>
        <pc:spChg chg="mod">
          <ac:chgData name="瑀婕 陳" userId="c176ebd2e60a71ab" providerId="LiveId" clId="{27284D3D-5A13-42DD-9D34-F9F756126CA9}" dt="2021-12-06T11:26:51.016" v="3903" actId="20577"/>
          <ac:spMkLst>
            <pc:docMk/>
            <pc:sldMk cId="3342618842" sldId="268"/>
            <ac:spMk id="2" creationId="{4C7EB8D9-F800-425C-A1B9-FA99CA51624B}"/>
          </ac:spMkLst>
        </pc:spChg>
        <pc:spChg chg="mod ord">
          <ac:chgData name="瑀婕 陳" userId="c176ebd2e60a71ab" providerId="LiveId" clId="{27284D3D-5A13-42DD-9D34-F9F756126CA9}" dt="2021-12-08T18:10:00.143" v="7255" actId="20577"/>
          <ac:spMkLst>
            <pc:docMk/>
            <pc:sldMk cId="3342618842" sldId="268"/>
            <ac:spMk id="3" creationId="{A463C75B-B121-4716-9B0B-ECB4A3338C31}"/>
          </ac:spMkLst>
        </pc:spChg>
        <pc:picChg chg="add mod ord modCrop">
          <ac:chgData name="瑀婕 陳" userId="c176ebd2e60a71ab" providerId="LiveId" clId="{27284D3D-5A13-42DD-9D34-F9F756126CA9}" dt="2021-12-08T18:09:49.267" v="7236" actId="1076"/>
          <ac:picMkLst>
            <pc:docMk/>
            <pc:sldMk cId="3342618842" sldId="268"/>
            <ac:picMk id="5" creationId="{61A35C1A-5591-46DC-BDF8-CDD5D4507878}"/>
          </ac:picMkLst>
        </pc:picChg>
      </pc:sldChg>
      <pc:sldChg chg="addSp modSp add mod modNotesTx">
        <pc:chgData name="瑀婕 陳" userId="c176ebd2e60a71ab" providerId="LiveId" clId="{27284D3D-5A13-42DD-9D34-F9F756126CA9}" dt="2021-12-23T05:59:31.588" v="7617" actId="20577"/>
        <pc:sldMkLst>
          <pc:docMk/>
          <pc:sldMk cId="431774596" sldId="269"/>
        </pc:sldMkLst>
        <pc:spChg chg="mod">
          <ac:chgData name="瑀婕 陳" userId="c176ebd2e60a71ab" providerId="LiveId" clId="{27284D3D-5A13-42DD-9D34-F9F756126CA9}" dt="2021-12-06T11:49:14.532" v="4480" actId="20577"/>
          <ac:spMkLst>
            <pc:docMk/>
            <pc:sldMk cId="431774596" sldId="269"/>
            <ac:spMk id="2" creationId="{4C7EB8D9-F800-425C-A1B9-FA99CA51624B}"/>
          </ac:spMkLst>
        </pc:spChg>
        <pc:spChg chg="mod">
          <ac:chgData name="瑀婕 陳" userId="c176ebd2e60a71ab" providerId="LiveId" clId="{27284D3D-5A13-42DD-9D34-F9F756126CA9}" dt="2021-12-23T05:59:31.588" v="7617" actId="20577"/>
          <ac:spMkLst>
            <pc:docMk/>
            <pc:sldMk cId="431774596" sldId="269"/>
            <ac:spMk id="3" creationId="{A463C75B-B121-4716-9B0B-ECB4A3338C31}"/>
          </ac:spMkLst>
        </pc:spChg>
        <pc:picChg chg="add mod">
          <ac:chgData name="瑀婕 陳" userId="c176ebd2e60a71ab" providerId="LiveId" clId="{27284D3D-5A13-42DD-9D34-F9F756126CA9}" dt="2021-12-06T12:29:52.073" v="4796" actId="1076"/>
          <ac:picMkLst>
            <pc:docMk/>
            <pc:sldMk cId="431774596" sldId="269"/>
            <ac:picMk id="5" creationId="{7EB5E526-0478-4918-9125-1C64612A39A9}"/>
          </ac:picMkLst>
        </pc:picChg>
        <pc:picChg chg="add mod">
          <ac:chgData name="瑀婕 陳" userId="c176ebd2e60a71ab" providerId="LiveId" clId="{27284D3D-5A13-42DD-9D34-F9F756126CA9}" dt="2021-12-06T12:30:08.494" v="4802" actId="1076"/>
          <ac:picMkLst>
            <pc:docMk/>
            <pc:sldMk cId="431774596" sldId="269"/>
            <ac:picMk id="7" creationId="{8EA6D9C6-F229-4E72-BEB3-BEF19ED6FE8A}"/>
          </ac:picMkLst>
        </pc:picChg>
        <pc:picChg chg="add mod">
          <ac:chgData name="瑀婕 陳" userId="c176ebd2e60a71ab" providerId="LiveId" clId="{27284D3D-5A13-42DD-9D34-F9F756126CA9}" dt="2021-12-06T12:30:25.051" v="4809" actId="14100"/>
          <ac:picMkLst>
            <pc:docMk/>
            <pc:sldMk cId="431774596" sldId="269"/>
            <ac:picMk id="9" creationId="{8B829339-02B4-461A-B83C-CE9719749EE0}"/>
          </ac:picMkLst>
        </pc:picChg>
      </pc:sldChg>
      <pc:sldChg chg="modSp add mod modNotesTx">
        <pc:chgData name="瑀婕 陳" userId="c176ebd2e60a71ab" providerId="LiveId" clId="{27284D3D-5A13-42DD-9D34-F9F756126CA9}" dt="2021-12-06T12:56:55.777" v="5681" actId="20577"/>
        <pc:sldMkLst>
          <pc:docMk/>
          <pc:sldMk cId="843888896" sldId="270"/>
        </pc:sldMkLst>
        <pc:spChg chg="mod">
          <ac:chgData name="瑀婕 陳" userId="c176ebd2e60a71ab" providerId="LiveId" clId="{27284D3D-5A13-42DD-9D34-F9F756126CA9}" dt="2021-12-06T12:47:46.823" v="5377" actId="20577"/>
          <ac:spMkLst>
            <pc:docMk/>
            <pc:sldMk cId="843888896" sldId="270"/>
            <ac:spMk id="2" creationId="{4C7EB8D9-F800-425C-A1B9-FA99CA51624B}"/>
          </ac:spMkLst>
        </pc:spChg>
        <pc:spChg chg="mod">
          <ac:chgData name="瑀婕 陳" userId="c176ebd2e60a71ab" providerId="LiveId" clId="{27284D3D-5A13-42DD-9D34-F9F756126CA9}" dt="2021-12-06T12:56:55.777" v="5681" actId="20577"/>
          <ac:spMkLst>
            <pc:docMk/>
            <pc:sldMk cId="843888896" sldId="270"/>
            <ac:spMk id="3" creationId="{A463C75B-B121-4716-9B0B-ECB4A3338C31}"/>
          </ac:spMkLst>
        </pc:spChg>
      </pc:sldChg>
      <pc:sldChg chg="modSp add mod">
        <pc:chgData name="瑀婕 陳" userId="c176ebd2e60a71ab" providerId="LiveId" clId="{27284D3D-5A13-42DD-9D34-F9F756126CA9}" dt="2021-12-09T06:32:08.095" v="7613"/>
        <pc:sldMkLst>
          <pc:docMk/>
          <pc:sldMk cId="2651241778" sldId="271"/>
        </pc:sldMkLst>
        <pc:spChg chg="mod">
          <ac:chgData name="瑀婕 陳" userId="c176ebd2e60a71ab" providerId="LiveId" clId="{27284D3D-5A13-42DD-9D34-F9F756126CA9}" dt="2021-12-09T06:32:08.095" v="7613"/>
          <ac:spMkLst>
            <pc:docMk/>
            <pc:sldMk cId="2651241778" sldId="271"/>
            <ac:spMk id="3" creationId="{A463C75B-B121-4716-9B0B-ECB4A3338C31}"/>
          </ac:spMkLst>
        </pc:spChg>
      </pc:sldChg>
      <pc:sldChg chg="new del">
        <pc:chgData name="瑀婕 陳" userId="c176ebd2e60a71ab" providerId="LiveId" clId="{27284D3D-5A13-42DD-9D34-F9F756126CA9}" dt="2021-12-06T11:05:17.456" v="3360" actId="680"/>
        <pc:sldMkLst>
          <pc:docMk/>
          <pc:sldMk cId="4006093289" sldId="271"/>
        </pc:sldMkLst>
      </pc:sldChg>
      <pc:sldChg chg="modSp add mod">
        <pc:chgData name="瑀婕 陳" userId="c176ebd2e60a71ab" providerId="LiveId" clId="{27284D3D-5A13-42DD-9D34-F9F756126CA9}" dt="2021-12-09T06:31:50.322" v="7611" actId="20577"/>
        <pc:sldMkLst>
          <pc:docMk/>
          <pc:sldMk cId="1619464901" sldId="272"/>
        </pc:sldMkLst>
        <pc:spChg chg="mod">
          <ac:chgData name="瑀婕 陳" userId="c176ebd2e60a71ab" providerId="LiveId" clId="{27284D3D-5A13-42DD-9D34-F9F756126CA9}" dt="2021-12-09T06:31:50.322" v="7611" actId="20577"/>
          <ac:spMkLst>
            <pc:docMk/>
            <pc:sldMk cId="1619464901" sldId="272"/>
            <ac:spMk id="3" creationId="{A463C75B-B121-4716-9B0B-ECB4A3338C31}"/>
          </ac:spMkLst>
        </pc:spChg>
      </pc:sldChg>
      <pc:sldChg chg="modSp add mod modNotesTx">
        <pc:chgData name="瑀婕 陳" userId="c176ebd2e60a71ab" providerId="LiveId" clId="{27284D3D-5A13-42DD-9D34-F9F756126CA9}" dt="2021-12-23T06:04:34.824" v="7643"/>
        <pc:sldMkLst>
          <pc:docMk/>
          <pc:sldMk cId="526198958" sldId="273"/>
        </pc:sldMkLst>
        <pc:spChg chg="mod">
          <ac:chgData name="瑀婕 陳" userId="c176ebd2e60a71ab" providerId="LiveId" clId="{27284D3D-5A13-42DD-9D34-F9F756126CA9}" dt="2021-12-23T06:03:44.268" v="7642" actId="20577"/>
          <ac:spMkLst>
            <pc:docMk/>
            <pc:sldMk cId="526198958" sldId="273"/>
            <ac:spMk id="3" creationId="{A463C75B-B121-4716-9B0B-ECB4A3338C31}"/>
          </ac:spMkLst>
        </pc:spChg>
      </pc:sldChg>
      <pc:sldChg chg="add">
        <pc:chgData name="瑀婕 陳" userId="c176ebd2e60a71ab" providerId="LiveId" clId="{27284D3D-5A13-42DD-9D34-F9F756126CA9}" dt="2021-12-06T13:38:56.205" v="6638"/>
        <pc:sldMkLst>
          <pc:docMk/>
          <pc:sldMk cId="1855546717" sldId="274"/>
        </pc:sldMkLst>
      </pc:sldChg>
      <pc:sldChg chg="add">
        <pc:chgData name="瑀婕 陳" userId="c176ebd2e60a71ab" providerId="LiveId" clId="{27284D3D-5A13-42DD-9D34-F9F756126CA9}" dt="2021-12-06T13:38:56.381" v="6639"/>
        <pc:sldMkLst>
          <pc:docMk/>
          <pc:sldMk cId="2881305716" sldId="275"/>
        </pc:sldMkLst>
      </pc:sldChg>
      <pc:sldChg chg="add del">
        <pc:chgData name="瑀婕 陳" userId="c176ebd2e60a71ab" providerId="LiveId" clId="{27284D3D-5A13-42DD-9D34-F9F756126CA9}" dt="2021-12-23T06:03:38.847" v="7640" actId="47"/>
        <pc:sldMkLst>
          <pc:docMk/>
          <pc:sldMk cId="1207065744" sldId="27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86239B-2D90-4F2B-853D-6FA006DC2080}" type="datetimeFigureOut">
              <a:rPr lang="zh-TW" altLang="en-US" smtClean="0"/>
              <a:t>2021/12/23</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91B139-4CA7-4D34-B59B-02636EA9AA2E}" type="slidenum">
              <a:rPr lang="zh-TW" altLang="en-US" smtClean="0"/>
              <a:t>‹#›</a:t>
            </a:fld>
            <a:endParaRPr lang="zh-TW" altLang="en-US"/>
          </a:p>
        </p:txBody>
      </p:sp>
    </p:spTree>
    <p:extLst>
      <p:ext uri="{BB962C8B-B14F-4D97-AF65-F5344CB8AC3E}">
        <p14:creationId xmlns:p14="http://schemas.microsoft.com/office/powerpoint/2010/main" val="4155774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這項研究與駕駛疲勞有關，有使用三種工程方法，要來探討這三種工程方法是不是有效消除疲勞</a:t>
            </a:r>
          </a:p>
        </p:txBody>
      </p:sp>
      <p:sp>
        <p:nvSpPr>
          <p:cNvPr id="4" name="投影片編號版面配置區 3"/>
          <p:cNvSpPr>
            <a:spLocks noGrp="1"/>
          </p:cNvSpPr>
          <p:nvPr>
            <p:ph type="sldNum" sz="quarter" idx="5"/>
          </p:nvPr>
        </p:nvSpPr>
        <p:spPr/>
        <p:txBody>
          <a:bodyPr/>
          <a:lstStyle/>
          <a:p>
            <a:fld id="{5991B139-4CA7-4D34-B59B-02636EA9AA2E}" type="slidenum">
              <a:rPr lang="zh-TW" altLang="en-US" smtClean="0"/>
              <a:t>1</a:t>
            </a:fld>
            <a:endParaRPr lang="zh-TW" altLang="en-US"/>
          </a:p>
        </p:txBody>
      </p:sp>
    </p:spTree>
    <p:extLst>
      <p:ext uri="{BB962C8B-B14F-4D97-AF65-F5344CB8AC3E}">
        <p14:creationId xmlns:p14="http://schemas.microsoft.com/office/powerpoint/2010/main" val="29494034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主觀警覺性</a:t>
            </a:r>
            <a:r>
              <a:rPr lang="en-US" altLang="zh-TW" dirty="0"/>
              <a:t>(10</a:t>
            </a:r>
            <a:r>
              <a:rPr lang="zh-TW" altLang="en-US" dirty="0"/>
              <a:t>分制：</a:t>
            </a:r>
            <a:r>
              <a:rPr lang="en-US" altLang="zh-TW" dirty="0"/>
              <a:t> 1=</a:t>
            </a:r>
            <a:r>
              <a:rPr lang="zh-TW" altLang="en-US" dirty="0"/>
              <a:t>完全不警覺，</a:t>
            </a:r>
            <a:r>
              <a:rPr lang="en-US" altLang="zh-TW" dirty="0"/>
              <a:t>10=</a:t>
            </a:r>
            <a:r>
              <a:rPr lang="zh-TW" altLang="en-US" dirty="0"/>
              <a:t>非常警覺</a:t>
            </a:r>
            <a:r>
              <a:rPr lang="en-US" altLang="zh-TW" dirty="0"/>
              <a:t>)</a:t>
            </a:r>
          </a:p>
          <a:p>
            <a:endParaRPr lang="zh-TW" altLang="en-US" dirty="0"/>
          </a:p>
        </p:txBody>
      </p:sp>
      <p:sp>
        <p:nvSpPr>
          <p:cNvPr id="4" name="投影片編號版面配置區 3"/>
          <p:cNvSpPr>
            <a:spLocks noGrp="1"/>
          </p:cNvSpPr>
          <p:nvPr>
            <p:ph type="sldNum" sz="quarter" idx="5"/>
          </p:nvPr>
        </p:nvSpPr>
        <p:spPr/>
        <p:txBody>
          <a:bodyPr/>
          <a:lstStyle/>
          <a:p>
            <a:fld id="{5991B139-4CA7-4D34-B59B-02636EA9AA2E}" type="slidenum">
              <a:rPr lang="zh-TW" altLang="en-US" smtClean="0"/>
              <a:t>12</a:t>
            </a:fld>
            <a:endParaRPr lang="zh-TW" altLang="en-US"/>
          </a:p>
        </p:txBody>
      </p:sp>
    </p:spTree>
    <p:extLst>
      <p:ext uri="{BB962C8B-B14F-4D97-AF65-F5344CB8AC3E}">
        <p14:creationId xmlns:p14="http://schemas.microsoft.com/office/powerpoint/2010/main" val="3271565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5991B139-4CA7-4D34-B59B-02636EA9AA2E}" type="slidenum">
              <a:rPr lang="zh-TW" altLang="en-US" smtClean="0"/>
              <a:t>14</a:t>
            </a:fld>
            <a:endParaRPr lang="zh-TW" altLang="en-US"/>
          </a:p>
        </p:txBody>
      </p:sp>
    </p:spTree>
    <p:extLst>
      <p:ext uri="{BB962C8B-B14F-4D97-AF65-F5344CB8AC3E}">
        <p14:creationId xmlns:p14="http://schemas.microsoft.com/office/powerpoint/2010/main" val="11535789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輪班工作者在做第二次實驗時，已經醒了</a:t>
            </a:r>
            <a:r>
              <a:rPr lang="en-US" altLang="zh-TW" dirty="0"/>
              <a:t>12</a:t>
            </a:r>
            <a:r>
              <a:rPr lang="zh-TW" altLang="en-US"/>
              <a:t>個小時</a:t>
            </a:r>
            <a:r>
              <a:rPr lang="zh-TW" altLang="en-US">
                <a:sym typeface="Wingdings" panose="05000000000000000000" pitchFamily="2" charset="2"/>
              </a:rPr>
              <a:t>。</a:t>
            </a:r>
            <a:endParaRPr lang="en-US" altLang="zh-TW" dirty="0">
              <a:sym typeface="Wingdings" panose="05000000000000000000" pitchFamily="2" charset="2"/>
            </a:endParaRPr>
          </a:p>
          <a:p>
            <a:endParaRPr lang="en-US" altLang="zh-TW" dirty="0">
              <a:sym typeface="Wingdings" panose="05000000000000000000" pitchFamily="2" charset="2"/>
            </a:endParaRPr>
          </a:p>
          <a:p>
            <a:endParaRPr lang="zh-TW" altLang="en-US" dirty="0"/>
          </a:p>
        </p:txBody>
      </p:sp>
      <p:sp>
        <p:nvSpPr>
          <p:cNvPr id="4" name="投影片編號版面配置區 3"/>
          <p:cNvSpPr>
            <a:spLocks noGrp="1"/>
          </p:cNvSpPr>
          <p:nvPr>
            <p:ph type="sldNum" sz="quarter" idx="5"/>
          </p:nvPr>
        </p:nvSpPr>
        <p:spPr/>
        <p:txBody>
          <a:bodyPr/>
          <a:lstStyle/>
          <a:p>
            <a:fld id="{5991B139-4CA7-4D34-B59B-02636EA9AA2E}" type="slidenum">
              <a:rPr lang="zh-TW" altLang="en-US" smtClean="0"/>
              <a:t>17</a:t>
            </a:fld>
            <a:endParaRPr lang="zh-TW" altLang="en-US"/>
          </a:p>
        </p:txBody>
      </p:sp>
    </p:spTree>
    <p:extLst>
      <p:ext uri="{BB962C8B-B14F-4D97-AF65-F5344CB8AC3E}">
        <p14:creationId xmlns:p14="http://schemas.microsoft.com/office/powerpoint/2010/main" val="592250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5991B139-4CA7-4D34-B59B-02636EA9AA2E}" type="slidenum">
              <a:rPr lang="zh-TW" altLang="en-US" smtClean="0"/>
              <a:t>2</a:t>
            </a:fld>
            <a:endParaRPr lang="zh-TW" altLang="en-US"/>
          </a:p>
        </p:txBody>
      </p:sp>
    </p:spTree>
    <p:extLst>
      <p:ext uri="{BB962C8B-B14F-4D97-AF65-F5344CB8AC3E}">
        <p14:creationId xmlns:p14="http://schemas.microsoft.com/office/powerpoint/2010/main" val="878474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這個研究的目的是英國公路管理局的工程師希望了解若實三個施低成本且易部署的工程方法對緩解駕駛者疲勞症狀的影響</a:t>
            </a:r>
          </a:p>
        </p:txBody>
      </p:sp>
      <p:sp>
        <p:nvSpPr>
          <p:cNvPr id="4" name="投影片編號版面配置區 3"/>
          <p:cNvSpPr>
            <a:spLocks noGrp="1"/>
          </p:cNvSpPr>
          <p:nvPr>
            <p:ph type="sldNum" sz="quarter" idx="5"/>
          </p:nvPr>
        </p:nvSpPr>
        <p:spPr/>
        <p:txBody>
          <a:bodyPr/>
          <a:lstStyle/>
          <a:p>
            <a:fld id="{5991B139-4CA7-4D34-B59B-02636EA9AA2E}" type="slidenum">
              <a:rPr lang="zh-TW" altLang="en-US" smtClean="0"/>
              <a:t>4</a:t>
            </a:fld>
            <a:endParaRPr lang="zh-TW" altLang="en-US"/>
          </a:p>
        </p:txBody>
      </p:sp>
    </p:spTree>
    <p:extLst>
      <p:ext uri="{BB962C8B-B14F-4D97-AF65-F5344CB8AC3E}">
        <p14:creationId xmlns:p14="http://schemas.microsoft.com/office/powerpoint/2010/main" val="379890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800" kern="100" dirty="0">
                <a:effectLst/>
                <a:latin typeface="Calibri" panose="020F0502020204030204" pitchFamily="34" charset="0"/>
                <a:ea typeface="新細明體" panose="02020500000000000000" pitchFamily="18" charset="-120"/>
                <a:cs typeface="Times New Roman" panose="02020603050405020304" pitchFamily="18" charset="0"/>
              </a:rPr>
              <a:t>研究表明，男性比女性更容易發生與疲勞相關的事故（</a:t>
            </a:r>
            <a:r>
              <a:rPr lang="en-US" altLang="zh-TW" sz="1800" kern="100" dirty="0">
                <a:effectLst/>
                <a:latin typeface="Calibri" panose="020F0502020204030204" pitchFamily="34" charset="0"/>
                <a:ea typeface="新細明體" panose="02020500000000000000" pitchFamily="18" charset="-120"/>
                <a:cs typeface="Times New Roman" panose="02020603050405020304" pitchFamily="18" charset="0"/>
              </a:rPr>
              <a:t>Nelson</a:t>
            </a:r>
            <a:r>
              <a:rPr lang="zh-TW" altLang="zh-TW" sz="1800" kern="100" dirty="0">
                <a:effectLst/>
                <a:latin typeface="Calibri" panose="020F0502020204030204" pitchFamily="34" charset="0"/>
                <a:ea typeface="新細明體" panose="02020500000000000000" pitchFamily="18" charset="-120"/>
                <a:cs typeface="Times New Roman" panose="02020603050405020304" pitchFamily="18" charset="0"/>
              </a:rPr>
              <a:t>，</a:t>
            </a:r>
            <a:r>
              <a:rPr lang="en-US" altLang="zh-TW" sz="1800" kern="100" dirty="0">
                <a:effectLst/>
                <a:latin typeface="Calibri" panose="020F0502020204030204" pitchFamily="34" charset="0"/>
                <a:ea typeface="新細明體" panose="02020500000000000000" pitchFamily="18" charset="-120"/>
                <a:cs typeface="Times New Roman" panose="02020603050405020304" pitchFamily="18" charset="0"/>
              </a:rPr>
              <a:t>1997</a:t>
            </a:r>
            <a:r>
              <a:rPr lang="zh-TW" altLang="zh-TW" sz="1800" kern="100" dirty="0">
                <a:effectLst/>
                <a:latin typeface="Calibri" panose="020F0502020204030204" pitchFamily="34" charset="0"/>
                <a:ea typeface="新細明體" panose="02020500000000000000" pitchFamily="18" charset="-120"/>
                <a:cs typeface="Times New Roman" panose="02020603050405020304" pitchFamily="18" charset="0"/>
              </a:rPr>
              <a:t>）。</a:t>
            </a:r>
          </a:p>
          <a:p>
            <a:r>
              <a:rPr lang="zh-TW" altLang="en-US" dirty="0"/>
              <a:t>沒有說明睡眠日記</a:t>
            </a:r>
            <a:endParaRPr lang="en-US" altLang="zh-TW" dirty="0"/>
          </a:p>
          <a:p>
            <a:r>
              <a:rPr lang="zh-TW" altLang="en-US" dirty="0"/>
              <a:t>睡眠日記：一個人的睡眠時間和醒來時間的相關信息的記錄，這個記錄通常持續幾個星期。它可以通過自己或他人來記錄。記睡眠日記是國際公認的輔助檢查睡眠疾病的方法，而每天記睡眠日記本身，對一部分失眠患者來說就是一個行之有效的療法。</a:t>
            </a:r>
            <a:r>
              <a:rPr lang="en-US" altLang="zh-TW" dirty="0"/>
              <a:t>[1][2]</a:t>
            </a:r>
            <a:r>
              <a:rPr lang="zh-TW" altLang="en-US" dirty="0"/>
              <a:t>睡眠日記中應詳細記錄與睡眠有關的各種信息，比如上床前做了什麼事情、喝了什麼飲料；上床的時間；中間醒來過幾次；起床時間是幾點；是否做了噩夢；第二天精神怎樣，是否影響生活工作。另外，還要讓同眠者或者家人觀察自己睡眠中的情況，比如睡覺中是否打呼嚕、說夢話，以及有無其他異常表現</a:t>
            </a:r>
          </a:p>
        </p:txBody>
      </p:sp>
      <p:sp>
        <p:nvSpPr>
          <p:cNvPr id="4" name="投影片編號版面配置區 3"/>
          <p:cNvSpPr>
            <a:spLocks noGrp="1"/>
          </p:cNvSpPr>
          <p:nvPr>
            <p:ph type="sldNum" sz="quarter" idx="5"/>
          </p:nvPr>
        </p:nvSpPr>
        <p:spPr/>
        <p:txBody>
          <a:bodyPr/>
          <a:lstStyle/>
          <a:p>
            <a:fld id="{5991B139-4CA7-4D34-B59B-02636EA9AA2E}" type="slidenum">
              <a:rPr lang="zh-TW" altLang="en-US" smtClean="0"/>
              <a:t>5</a:t>
            </a:fld>
            <a:endParaRPr lang="zh-TW" altLang="en-US"/>
          </a:p>
        </p:txBody>
      </p:sp>
    </p:spTree>
    <p:extLst>
      <p:ext uri="{BB962C8B-B14F-4D97-AF65-F5344CB8AC3E}">
        <p14:creationId xmlns:p14="http://schemas.microsoft.com/office/powerpoint/2010/main" val="202454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閉眼百分比：在</a:t>
            </a:r>
            <a:r>
              <a:rPr lang="en-US" altLang="zh-TW" dirty="0"/>
              <a:t>180</a:t>
            </a:r>
            <a:r>
              <a:rPr lang="zh-TW" altLang="en-US" dirty="0"/>
              <a:t>秒內眼睛閉合超過大於</a:t>
            </a:r>
            <a:r>
              <a:rPr lang="en-US" altLang="zh-TW" dirty="0"/>
              <a:t>75%</a:t>
            </a:r>
            <a:r>
              <a:rPr lang="zh-TW" altLang="en-US" dirty="0"/>
              <a:t>的時間比例</a:t>
            </a:r>
          </a:p>
        </p:txBody>
      </p:sp>
      <p:sp>
        <p:nvSpPr>
          <p:cNvPr id="4" name="投影片編號版面配置區 3"/>
          <p:cNvSpPr>
            <a:spLocks noGrp="1"/>
          </p:cNvSpPr>
          <p:nvPr>
            <p:ph type="sldNum" sz="quarter" idx="5"/>
          </p:nvPr>
        </p:nvSpPr>
        <p:spPr/>
        <p:txBody>
          <a:bodyPr/>
          <a:lstStyle/>
          <a:p>
            <a:fld id="{5991B139-4CA7-4D34-B59B-02636EA9AA2E}" type="slidenum">
              <a:rPr lang="zh-TW" altLang="en-US" smtClean="0"/>
              <a:t>6</a:t>
            </a:fld>
            <a:endParaRPr lang="zh-TW" altLang="en-US"/>
          </a:p>
        </p:txBody>
      </p:sp>
    </p:spTree>
    <p:extLst>
      <p:ext uri="{BB962C8B-B14F-4D97-AF65-F5344CB8AC3E}">
        <p14:creationId xmlns:p14="http://schemas.microsoft.com/office/powerpoint/2010/main" val="3433151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限速為</a:t>
            </a:r>
            <a:r>
              <a:rPr lang="en-US" altLang="zh-TW" dirty="0"/>
              <a:t>80</a:t>
            </a:r>
            <a:r>
              <a:rPr lang="zh-TW" altLang="en-US" dirty="0"/>
              <a:t>英里</a:t>
            </a:r>
            <a:r>
              <a:rPr lang="en-US" altLang="zh-TW" dirty="0"/>
              <a:t>/</a:t>
            </a:r>
            <a:r>
              <a:rPr lang="zh-TW" altLang="en-US" dirty="0"/>
              <a:t>小時</a:t>
            </a:r>
            <a:endParaRPr lang="en-US" altLang="zh-TW" dirty="0"/>
          </a:p>
          <a:p>
            <a:endParaRPr lang="en-US" altLang="zh-TW" dirty="0"/>
          </a:p>
          <a:p>
            <a:endParaRPr lang="zh-TW" altLang="en-US" dirty="0"/>
          </a:p>
        </p:txBody>
      </p:sp>
      <p:sp>
        <p:nvSpPr>
          <p:cNvPr id="4" name="投影片編號版面配置區 3"/>
          <p:cNvSpPr>
            <a:spLocks noGrp="1"/>
          </p:cNvSpPr>
          <p:nvPr>
            <p:ph type="sldNum" sz="quarter" idx="5"/>
          </p:nvPr>
        </p:nvSpPr>
        <p:spPr/>
        <p:txBody>
          <a:bodyPr/>
          <a:lstStyle/>
          <a:p>
            <a:fld id="{5991B139-4CA7-4D34-B59B-02636EA9AA2E}" type="slidenum">
              <a:rPr lang="zh-TW" altLang="en-US" smtClean="0"/>
              <a:t>7</a:t>
            </a:fld>
            <a:endParaRPr lang="zh-TW" altLang="en-US"/>
          </a:p>
        </p:txBody>
      </p:sp>
    </p:spTree>
    <p:extLst>
      <p:ext uri="{BB962C8B-B14F-4D97-AF65-F5344CB8AC3E}">
        <p14:creationId xmlns:p14="http://schemas.microsoft.com/office/powerpoint/2010/main" val="503282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震動帶每組是由 </a:t>
            </a:r>
            <a:r>
              <a:rPr lang="en-US" altLang="zh-TW" dirty="0"/>
              <a:t>12</a:t>
            </a:r>
            <a:r>
              <a:rPr lang="zh-TW" altLang="en-US" dirty="0"/>
              <a:t>排橫向黃色標桿，一排總長是</a:t>
            </a:r>
            <a:r>
              <a:rPr lang="en-US" altLang="zh-TW" dirty="0"/>
              <a:t>7.5m</a:t>
            </a:r>
          </a:p>
          <a:p>
            <a:r>
              <a:rPr lang="zh-TW" altLang="en-US" dirty="0"/>
              <a:t>可變訊息標誌第一個是關於疲勞的標語 第二個是數學式</a:t>
            </a:r>
            <a:r>
              <a:rPr lang="en-US" altLang="zh-TW" dirty="0">
                <a:sym typeface="Wingdings" panose="05000000000000000000" pitchFamily="2" charset="2"/>
              </a:rPr>
              <a:t>(</a:t>
            </a:r>
            <a:r>
              <a:rPr lang="en-US" altLang="zh-TW" dirty="0"/>
              <a:t>3</a:t>
            </a:r>
            <a:r>
              <a:rPr lang="zh-TW" altLang="en-US" dirty="0"/>
              <a:t>*</a:t>
            </a:r>
            <a:r>
              <a:rPr lang="en-US" altLang="zh-TW" dirty="0"/>
              <a:t>4)/6=?</a:t>
            </a:r>
            <a:r>
              <a:rPr lang="zh-TW" altLang="en-US" dirty="0"/>
              <a:t> 第三個是</a:t>
            </a:r>
            <a:r>
              <a:rPr lang="en-US" altLang="zh-TW" dirty="0"/>
              <a:t>(3</a:t>
            </a:r>
            <a:r>
              <a:rPr lang="zh-TW" altLang="en-US" dirty="0"/>
              <a:t>*</a:t>
            </a:r>
            <a:r>
              <a:rPr lang="en-US" altLang="zh-TW" dirty="0"/>
              <a:t>4)/6=2</a:t>
            </a:r>
            <a:r>
              <a:rPr lang="zh-TW" altLang="en-US" dirty="0"/>
              <a:t>，保持警覺。</a:t>
            </a:r>
            <a:endParaRPr lang="en-US" altLang="zh-TW" dirty="0"/>
          </a:p>
        </p:txBody>
      </p:sp>
      <p:sp>
        <p:nvSpPr>
          <p:cNvPr id="4" name="投影片編號版面配置區 3"/>
          <p:cNvSpPr>
            <a:spLocks noGrp="1"/>
          </p:cNvSpPr>
          <p:nvPr>
            <p:ph type="sldNum" sz="quarter" idx="5"/>
          </p:nvPr>
        </p:nvSpPr>
        <p:spPr/>
        <p:txBody>
          <a:bodyPr/>
          <a:lstStyle/>
          <a:p>
            <a:fld id="{5991B139-4CA7-4D34-B59B-02636EA9AA2E}" type="slidenum">
              <a:rPr lang="zh-TW" altLang="en-US" smtClean="0"/>
              <a:t>8</a:t>
            </a:fld>
            <a:endParaRPr lang="zh-TW" altLang="en-US"/>
          </a:p>
        </p:txBody>
      </p:sp>
    </p:spTree>
    <p:extLst>
      <p:ext uri="{BB962C8B-B14F-4D97-AF65-F5344CB8AC3E}">
        <p14:creationId xmlns:p14="http://schemas.microsoft.com/office/powerpoint/2010/main" val="3897069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基準 </a:t>
            </a:r>
            <a:r>
              <a:rPr lang="en-US" altLang="zh-TW" dirty="0"/>
              <a:t>baseline</a:t>
            </a:r>
            <a:endParaRPr lang="zh-TW" altLang="en-US" dirty="0"/>
          </a:p>
        </p:txBody>
      </p:sp>
      <p:sp>
        <p:nvSpPr>
          <p:cNvPr id="4" name="投影片編號版面配置區 3"/>
          <p:cNvSpPr>
            <a:spLocks noGrp="1"/>
          </p:cNvSpPr>
          <p:nvPr>
            <p:ph type="sldNum" sz="quarter" idx="5"/>
          </p:nvPr>
        </p:nvSpPr>
        <p:spPr/>
        <p:txBody>
          <a:bodyPr/>
          <a:lstStyle/>
          <a:p>
            <a:fld id="{5991B139-4CA7-4D34-B59B-02636EA9AA2E}" type="slidenum">
              <a:rPr lang="zh-TW" altLang="en-US" smtClean="0"/>
              <a:t>9</a:t>
            </a:fld>
            <a:endParaRPr lang="zh-TW" altLang="en-US"/>
          </a:p>
        </p:txBody>
      </p:sp>
    </p:spTree>
    <p:extLst>
      <p:ext uri="{BB962C8B-B14F-4D97-AF65-F5344CB8AC3E}">
        <p14:creationId xmlns:p14="http://schemas.microsoft.com/office/powerpoint/2010/main" val="4156159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5991B139-4CA7-4D34-B59B-02636EA9AA2E}" type="slidenum">
              <a:rPr lang="zh-TW" altLang="en-US" smtClean="0"/>
              <a:t>10</a:t>
            </a:fld>
            <a:endParaRPr lang="zh-TW" altLang="en-US"/>
          </a:p>
        </p:txBody>
      </p:sp>
    </p:spTree>
    <p:extLst>
      <p:ext uri="{BB962C8B-B14F-4D97-AF65-F5344CB8AC3E}">
        <p14:creationId xmlns:p14="http://schemas.microsoft.com/office/powerpoint/2010/main" val="2838992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EEA166F6-7565-441B-A871-EBC8BFAB7354}" type="datetimeFigureOut">
              <a:rPr lang="zh-TW" altLang="en-US" smtClean="0"/>
              <a:t>2021/12/23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5808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EA166F6-7565-441B-A871-EBC8BFAB7354}" type="datetimeFigureOut">
              <a:rPr lang="zh-TW" altLang="en-US" smtClean="0"/>
              <a:t>2021/12/23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2888497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EA166F6-7565-441B-A871-EBC8BFAB7354}" type="datetimeFigureOut">
              <a:rPr lang="zh-TW" altLang="en-US" smtClean="0"/>
              <a:t>2021/12/23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2056802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EA166F6-7565-441B-A871-EBC8BFAB7354}" type="datetimeFigureOut">
              <a:rPr lang="zh-TW" altLang="en-US" smtClean="0"/>
              <a:t>2021/12/23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3983678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EEA166F6-7565-441B-A871-EBC8BFAB7354}" type="datetimeFigureOut">
              <a:rPr lang="zh-TW" altLang="en-US" smtClean="0"/>
              <a:t>2021/12/23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3139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EEA166F6-7565-441B-A871-EBC8BFAB7354}" type="datetimeFigureOut">
              <a:rPr lang="zh-TW" altLang="en-US" smtClean="0"/>
              <a:t>2021/12/23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3694258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4"/>
            <a:ext cx="4937760" cy="33782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3782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EEA166F6-7565-441B-A871-EBC8BFAB7354}" type="datetimeFigureOut">
              <a:rPr lang="zh-TW" altLang="en-US" smtClean="0"/>
              <a:t>2021/12/23</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66880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EEA166F6-7565-441B-A871-EBC8BFAB7354}" type="datetimeFigureOut">
              <a:rPr lang="zh-TW" altLang="en-US" smtClean="0"/>
              <a:t>2021/12/23</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912070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EA166F6-7565-441B-A871-EBC8BFAB7354}" type="datetimeFigureOut">
              <a:rPr lang="zh-TW" altLang="en-US" smtClean="0"/>
              <a:t>2021/12/23</a:t>
            </a:fld>
            <a:endParaRPr lang="zh-TW"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TW" altLang="en-US"/>
          </a:p>
        </p:txBody>
      </p:sp>
      <p:sp>
        <p:nvSpPr>
          <p:cNvPr id="9" name="Slide Number Placeholder 8"/>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3125136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EA166F6-7565-441B-A871-EBC8BFAB7354}" type="datetimeFigureOut">
              <a:rPr lang="zh-TW" altLang="en-US" smtClean="0"/>
              <a:t>2021/12/23</a:t>
            </a:fld>
            <a:endParaRPr lang="zh-TW"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TW"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1635732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EEA166F6-7565-441B-A871-EBC8BFAB7354}" type="datetimeFigureOut">
              <a:rPr lang="zh-TW" altLang="en-US" smtClean="0"/>
              <a:t>2021/12/23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2574423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EA166F6-7565-441B-A871-EBC8BFAB7354}" type="datetimeFigureOut">
              <a:rPr lang="zh-TW" altLang="en-US" smtClean="0"/>
              <a:t>2021/12/23</a:t>
            </a:fld>
            <a:endParaRPr lang="zh-TW"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TW"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DB9A16C-9DC4-47BC-86C3-85660D3CFFBD}" type="slidenum">
              <a:rPr lang="zh-TW" altLang="en-US" smtClean="0"/>
              <a:t>‹#›</a:t>
            </a:fld>
            <a:endParaRPr lang="zh-TW"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52574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65B4592-FA52-4568-8BB4-43EEC52FF7A1}"/>
              </a:ext>
            </a:extLst>
          </p:cNvPr>
          <p:cNvSpPr>
            <a:spLocks noGrp="1"/>
          </p:cNvSpPr>
          <p:nvPr>
            <p:ph type="ctrTitle"/>
          </p:nvPr>
        </p:nvSpPr>
        <p:spPr>
          <a:xfrm>
            <a:off x="914401" y="758952"/>
            <a:ext cx="10676964" cy="3566160"/>
          </a:xfrm>
        </p:spPr>
        <p:txBody>
          <a:bodyPr>
            <a:normAutofit/>
          </a:bodyPr>
          <a:lstStyle/>
          <a:p>
            <a:pPr algn="ctr">
              <a:lnSpc>
                <a:spcPct val="125000"/>
              </a:lnSpc>
              <a:spcBef>
                <a:spcPts val="300"/>
              </a:spcBef>
              <a:spcAft>
                <a:spcPts val="300"/>
              </a:spcAft>
            </a:pPr>
            <a:r>
              <a:rPr lang="en-US" altLang="zh-TW" sz="4000" dirty="0"/>
              <a:t>The effect of three low-cost engineering treatments on driver fatigue: A driving simulator study</a:t>
            </a:r>
            <a:endParaRPr lang="zh-TW" altLang="en-US" sz="4000" dirty="0"/>
          </a:p>
        </p:txBody>
      </p:sp>
      <p:sp>
        <p:nvSpPr>
          <p:cNvPr id="3" name="副標題 2">
            <a:extLst>
              <a:ext uri="{FF2B5EF4-FFF2-40B4-BE49-F238E27FC236}">
                <a16:creationId xmlns:a16="http://schemas.microsoft.com/office/drawing/2014/main" id="{7BBCE08D-2044-4ADC-BD6A-E048B602B752}"/>
              </a:ext>
            </a:extLst>
          </p:cNvPr>
          <p:cNvSpPr>
            <a:spLocks noGrp="1"/>
          </p:cNvSpPr>
          <p:nvPr>
            <p:ph type="subTitle" idx="1"/>
          </p:nvPr>
        </p:nvSpPr>
        <p:spPr>
          <a:xfrm>
            <a:off x="1100051" y="4455620"/>
            <a:ext cx="10058400" cy="1643427"/>
          </a:xfrm>
        </p:spPr>
        <p:txBody>
          <a:bodyPr>
            <a:normAutofit fontScale="92500" lnSpcReduction="20000"/>
          </a:bodyPr>
          <a:lstStyle/>
          <a:p>
            <a:r>
              <a:rPr lang="zh-TW" altLang="en-US" cap="none" dirty="0"/>
              <a:t>作者：</a:t>
            </a:r>
            <a:r>
              <a:rPr lang="en-US" altLang="zh-TW" cap="none" dirty="0"/>
              <a:t>Natasha Merat, A. Hamish </a:t>
            </a:r>
            <a:r>
              <a:rPr lang="en-US" altLang="zh-TW" cap="none" dirty="0" err="1"/>
              <a:t>Jamson</a:t>
            </a:r>
            <a:endParaRPr lang="en-US" altLang="zh-TW" cap="none" dirty="0"/>
          </a:p>
          <a:p>
            <a:r>
              <a:rPr lang="zh-TW" altLang="en-US" cap="none" dirty="0"/>
              <a:t>期刊：</a:t>
            </a:r>
            <a:r>
              <a:rPr lang="en-US" altLang="zh-TW" cap="none" dirty="0"/>
              <a:t>Accident Analysis and Prevention 50 (2013) 8–15</a:t>
            </a:r>
          </a:p>
          <a:p>
            <a:r>
              <a:rPr lang="zh-TW" altLang="en-US" cap="none" dirty="0"/>
              <a:t>學生：陳瑀婕</a:t>
            </a:r>
          </a:p>
          <a:p>
            <a:r>
              <a:rPr lang="zh-TW" altLang="en-US" cap="none" dirty="0"/>
              <a:t>指導教授：柳永青 教授</a:t>
            </a:r>
          </a:p>
          <a:p>
            <a:endParaRPr lang="zh-TW" altLang="en-US" dirty="0"/>
          </a:p>
        </p:txBody>
      </p:sp>
    </p:spTree>
    <p:extLst>
      <p:ext uri="{BB962C8B-B14F-4D97-AF65-F5344CB8AC3E}">
        <p14:creationId xmlns:p14="http://schemas.microsoft.com/office/powerpoint/2010/main" val="2900631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程序：第二次實驗</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50000"/>
              </a:lnSpc>
              <a:spcBef>
                <a:spcPts val="300"/>
              </a:spcBef>
              <a:spcAft>
                <a:spcPts val="300"/>
              </a:spcAft>
              <a:buFont typeface="Wingdings" panose="05000000000000000000" pitchFamily="2" charset="2"/>
              <a:buChar char="Ø"/>
            </a:pPr>
            <a:r>
              <a:rPr lang="zh-TW" altLang="en-US" dirty="0"/>
              <a:t>第二次實驗：輪班工作者在夜班下班的早上</a:t>
            </a:r>
            <a:r>
              <a:rPr lang="en-US" altLang="zh-TW" dirty="0"/>
              <a:t>8</a:t>
            </a:r>
            <a:r>
              <a:rPr lang="zh-TW" altLang="en-US" dirty="0"/>
              <a:t>點，年長者在下午</a:t>
            </a:r>
            <a:r>
              <a:rPr lang="en-US" altLang="zh-TW" dirty="0"/>
              <a:t>1</a:t>
            </a:r>
            <a:r>
              <a:rPr lang="zh-TW" altLang="en-US" dirty="0"/>
              <a:t>點</a:t>
            </a:r>
            <a:r>
              <a:rPr lang="en-US" altLang="zh-TW" dirty="0"/>
              <a:t>30</a:t>
            </a:r>
            <a:r>
              <a:rPr lang="zh-TW" altLang="en-US" dirty="0"/>
              <a:t>分進行。</a:t>
            </a:r>
            <a:endParaRPr lang="en-US" altLang="zh-TW" dirty="0"/>
          </a:p>
          <a:p>
            <a:pPr marL="702900" indent="-342900">
              <a:lnSpc>
                <a:spcPct val="150000"/>
              </a:lnSpc>
              <a:spcBef>
                <a:spcPts val="300"/>
              </a:spcBef>
              <a:spcAft>
                <a:spcPts val="300"/>
              </a:spcAft>
              <a:buFont typeface="Wingdings" panose="05000000000000000000" pitchFamily="2" charset="2"/>
              <a:buChar char="l"/>
            </a:pPr>
            <a:r>
              <a:rPr lang="zh-TW" altLang="en-US" dirty="0"/>
              <a:t>每位受測者完成</a:t>
            </a:r>
            <a:r>
              <a:rPr lang="en-US" altLang="zh-TW" dirty="0"/>
              <a:t>3</a:t>
            </a:r>
            <a:r>
              <a:rPr lang="zh-TW" altLang="en-US" dirty="0"/>
              <a:t>個實驗</a:t>
            </a:r>
            <a:r>
              <a:rPr lang="en-US" altLang="zh-TW" dirty="0"/>
              <a:t>(</a:t>
            </a:r>
            <a:r>
              <a:rPr lang="zh-TW" altLang="en-US" dirty="0"/>
              <a:t>箭頭形斷口、震動帶、可變訊息標誌</a:t>
            </a:r>
            <a:r>
              <a:rPr lang="en-US" altLang="zh-TW" dirty="0"/>
              <a:t>)</a:t>
            </a:r>
          </a:p>
          <a:p>
            <a:pPr marL="702900" indent="-342900">
              <a:lnSpc>
                <a:spcPct val="150000"/>
              </a:lnSpc>
              <a:spcBef>
                <a:spcPts val="300"/>
              </a:spcBef>
              <a:spcAft>
                <a:spcPts val="300"/>
              </a:spcAft>
              <a:buFont typeface="Wingdings" panose="05000000000000000000" pitchFamily="2" charset="2"/>
              <a:buChar char="l"/>
            </a:pPr>
            <a:r>
              <a:rPr lang="zh-TW" altLang="en-US" dirty="0"/>
              <a:t>使用眼動儀紀錄閉眼百分比</a:t>
            </a:r>
            <a:endParaRPr lang="en-US" altLang="zh-TW" dirty="0"/>
          </a:p>
          <a:p>
            <a:pPr marL="702900" indent="-342900">
              <a:lnSpc>
                <a:spcPct val="150000"/>
              </a:lnSpc>
              <a:spcBef>
                <a:spcPts val="300"/>
              </a:spcBef>
              <a:spcAft>
                <a:spcPts val="300"/>
              </a:spcAft>
              <a:buFont typeface="Wingdings" panose="05000000000000000000" pitchFamily="2" charset="2"/>
              <a:buChar char="l"/>
            </a:pPr>
            <a:r>
              <a:rPr lang="zh-TW" altLang="en-US" dirty="0"/>
              <a:t>實驗結束後，填寫主觀警覺性</a:t>
            </a:r>
            <a:r>
              <a:rPr lang="en-US" altLang="zh-TW" dirty="0"/>
              <a:t>(10</a:t>
            </a:r>
            <a:r>
              <a:rPr lang="zh-TW" altLang="en-US" dirty="0"/>
              <a:t>分制：</a:t>
            </a:r>
            <a:r>
              <a:rPr lang="en-US" altLang="zh-TW" dirty="0"/>
              <a:t> 1=</a:t>
            </a:r>
            <a:r>
              <a:rPr lang="zh-TW" altLang="en-US" dirty="0"/>
              <a:t>完全不警覺，</a:t>
            </a:r>
            <a:r>
              <a:rPr lang="en-US" altLang="zh-TW" dirty="0"/>
              <a:t>10=</a:t>
            </a:r>
            <a:r>
              <a:rPr lang="zh-TW" altLang="en-US" dirty="0"/>
              <a:t>非常警覺</a:t>
            </a:r>
            <a:r>
              <a:rPr lang="en-US" altLang="zh-TW" dirty="0"/>
              <a:t>)</a:t>
            </a:r>
          </a:p>
          <a:p>
            <a:pPr marL="702900" indent="-342900">
              <a:lnSpc>
                <a:spcPct val="150000"/>
              </a:lnSpc>
              <a:spcBef>
                <a:spcPts val="300"/>
              </a:spcBef>
              <a:spcAft>
                <a:spcPts val="300"/>
              </a:spcAft>
              <a:buFont typeface="Wingdings" panose="05000000000000000000" pitchFamily="2" charset="2"/>
              <a:buChar char="l"/>
            </a:pPr>
            <a:r>
              <a:rPr lang="zh-TW" altLang="en-US" dirty="0"/>
              <a:t>為了減少前一個實驗帶來的疲勞影響，每個實驗之間有</a:t>
            </a:r>
            <a:r>
              <a:rPr lang="en-US" altLang="zh-TW" dirty="0"/>
              <a:t>10</a:t>
            </a:r>
            <a:r>
              <a:rPr lang="zh-TW" altLang="en-US" dirty="0"/>
              <a:t>分鐘的休息時間</a:t>
            </a:r>
            <a:endParaRPr lang="en-US" altLang="zh-TW" dirty="0"/>
          </a:p>
          <a:p>
            <a:pPr marL="702900" indent="-342900">
              <a:lnSpc>
                <a:spcPct val="150000"/>
              </a:lnSpc>
              <a:spcBef>
                <a:spcPts val="300"/>
              </a:spcBef>
              <a:spcAft>
                <a:spcPts val="300"/>
              </a:spcAft>
              <a:buFont typeface="Wingdings" panose="05000000000000000000" pitchFamily="2" charset="2"/>
              <a:buChar char="l"/>
            </a:pPr>
            <a:endParaRPr lang="en-US" altLang="zh-TW" dirty="0"/>
          </a:p>
          <a:p>
            <a:pPr marL="702900" indent="-342900">
              <a:lnSpc>
                <a:spcPct val="150000"/>
              </a:lnSpc>
              <a:spcBef>
                <a:spcPts val="300"/>
              </a:spcBef>
              <a:spcAft>
                <a:spcPts val="300"/>
              </a:spcAft>
              <a:buFont typeface="Wingdings" panose="05000000000000000000" pitchFamily="2" charset="2"/>
              <a:buChar char="l"/>
            </a:pPr>
            <a:endParaRPr lang="zh-TW" altLang="en-US" dirty="0"/>
          </a:p>
        </p:txBody>
      </p:sp>
    </p:spTree>
    <p:extLst>
      <p:ext uri="{BB962C8B-B14F-4D97-AF65-F5344CB8AC3E}">
        <p14:creationId xmlns:p14="http://schemas.microsoft.com/office/powerpoint/2010/main" val="1938157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實驗設計</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3"/>
            <a:ext cx="10058400" cy="4355041"/>
          </a:xfrm>
        </p:spPr>
        <p:txBody>
          <a:bodyPr>
            <a:normAutofit/>
          </a:bodyPr>
          <a:lstStyle/>
          <a:p>
            <a:pPr marL="0" indent="-342900" algn="just" hangingPunct="0">
              <a:lnSpc>
                <a:spcPct val="150000"/>
              </a:lnSpc>
              <a:spcBef>
                <a:spcPts val="300"/>
              </a:spcBef>
              <a:spcAft>
                <a:spcPts val="300"/>
              </a:spcAft>
              <a:buFont typeface="Wingdings" panose="05000000000000000000" pitchFamily="2" charset="2"/>
              <a:buChar char="Ø"/>
            </a:pPr>
            <a:r>
              <a:rPr lang="zh-TW" altLang="en-US" dirty="0"/>
              <a:t>自變項：</a:t>
            </a:r>
            <a:endParaRPr lang="en-US" altLang="zh-TW" dirty="0"/>
          </a:p>
          <a:p>
            <a:pPr marL="1109808" lvl="1" indent="-457200" algn="just" hangingPunct="0">
              <a:lnSpc>
                <a:spcPct val="150000"/>
              </a:lnSpc>
              <a:spcBef>
                <a:spcPts val="300"/>
              </a:spcBef>
              <a:spcAft>
                <a:spcPts val="300"/>
              </a:spcAft>
              <a:buFont typeface="+mj-lt"/>
              <a:buAutoNum type="arabicPeriod"/>
            </a:pPr>
            <a:r>
              <a:rPr lang="zh-TW" altLang="en-US" dirty="0"/>
              <a:t>工程</a:t>
            </a:r>
            <a:r>
              <a:rPr lang="en-US" altLang="zh-TW" dirty="0"/>
              <a:t>(</a:t>
            </a:r>
            <a:r>
              <a:rPr lang="zh-TW" altLang="en-US" dirty="0"/>
              <a:t>基礎、箭頭形斷口、震動帶、可變訊息標誌</a:t>
            </a:r>
            <a:r>
              <a:rPr lang="en-US" altLang="zh-TW" dirty="0"/>
              <a:t>)</a:t>
            </a:r>
          </a:p>
          <a:p>
            <a:pPr marL="1109808" lvl="1" indent="-457200" algn="just" hangingPunct="0">
              <a:lnSpc>
                <a:spcPct val="150000"/>
              </a:lnSpc>
              <a:spcBef>
                <a:spcPts val="300"/>
              </a:spcBef>
              <a:spcAft>
                <a:spcPts val="300"/>
              </a:spcAft>
              <a:buFont typeface="+mj-lt"/>
              <a:buAutoNum type="arabicPeriod"/>
            </a:pPr>
            <a:r>
              <a:rPr lang="zh-TW" altLang="en-US" dirty="0"/>
              <a:t>組別</a:t>
            </a:r>
            <a:r>
              <a:rPr lang="en-US" altLang="zh-TW" dirty="0"/>
              <a:t>(</a:t>
            </a:r>
            <a:r>
              <a:rPr lang="zh-TW" altLang="en-US" dirty="0"/>
              <a:t>輪班工作者、年長者</a:t>
            </a:r>
            <a:r>
              <a:rPr lang="en-US" altLang="zh-TW" dirty="0"/>
              <a:t>)</a:t>
            </a:r>
          </a:p>
          <a:p>
            <a:pPr marL="0" lvl="1" indent="-342900" algn="just" hangingPunct="0">
              <a:lnSpc>
                <a:spcPct val="150000"/>
              </a:lnSpc>
              <a:spcBef>
                <a:spcPts val="300"/>
              </a:spcBef>
              <a:spcAft>
                <a:spcPts val="300"/>
              </a:spcAft>
              <a:buSzPct val="100000"/>
              <a:buFont typeface="Wingdings" panose="05000000000000000000" pitchFamily="2" charset="2"/>
              <a:buChar char="Ø"/>
            </a:pPr>
            <a:r>
              <a:rPr lang="zh-TW" altLang="en-US" sz="2000" dirty="0"/>
              <a:t>依變項：</a:t>
            </a:r>
            <a:endParaRPr lang="en-US" altLang="zh-TW" sz="2000" dirty="0"/>
          </a:p>
          <a:p>
            <a:pPr marL="702900" lvl="1" indent="-342900" algn="just" hangingPunct="0">
              <a:lnSpc>
                <a:spcPct val="150000"/>
              </a:lnSpc>
              <a:spcBef>
                <a:spcPts val="300"/>
              </a:spcBef>
              <a:spcAft>
                <a:spcPts val="300"/>
              </a:spcAft>
              <a:buSzPct val="100000"/>
              <a:buFont typeface="Wingdings" panose="05000000000000000000" pitchFamily="2" charset="2"/>
              <a:buChar char="l"/>
            </a:pPr>
            <a:r>
              <a:rPr lang="zh-TW" altLang="en-US" dirty="0"/>
              <a:t>視覺行為：</a:t>
            </a:r>
            <a:endParaRPr lang="en-US" altLang="zh-TW" dirty="0"/>
          </a:p>
          <a:p>
            <a:pPr marL="652608" lvl="1" indent="0" algn="just" hangingPunct="0">
              <a:lnSpc>
                <a:spcPct val="150000"/>
              </a:lnSpc>
              <a:spcBef>
                <a:spcPts val="300"/>
              </a:spcBef>
              <a:spcAft>
                <a:spcPts val="300"/>
              </a:spcAft>
              <a:buNone/>
            </a:pPr>
            <a:r>
              <a:rPr lang="zh-TW" altLang="en-US" dirty="0"/>
              <a:t>閉眼百分比</a:t>
            </a:r>
            <a:r>
              <a:rPr lang="en-US" altLang="zh-TW" dirty="0"/>
              <a:t>(</a:t>
            </a:r>
            <a:r>
              <a:rPr lang="en-US" altLang="zh-TW" dirty="0" err="1"/>
              <a:t>PERcentage</a:t>
            </a:r>
            <a:r>
              <a:rPr lang="en-US" altLang="zh-TW" dirty="0"/>
              <a:t> eyes </a:t>
            </a:r>
            <a:r>
              <a:rPr lang="en-US" altLang="zh-TW" dirty="0" err="1"/>
              <a:t>CLOSed</a:t>
            </a:r>
            <a:r>
              <a:rPr lang="en-US" altLang="zh-TW" dirty="0"/>
              <a:t>, PERCLOS)</a:t>
            </a:r>
            <a:r>
              <a:rPr lang="zh-TW" altLang="en-US" dirty="0"/>
              <a:t>：在</a:t>
            </a:r>
            <a:r>
              <a:rPr lang="en-US" altLang="zh-TW" dirty="0"/>
              <a:t>180</a:t>
            </a:r>
            <a:r>
              <a:rPr lang="zh-TW" altLang="en-US" dirty="0"/>
              <a:t>秒內眼睛閉合超過大於</a:t>
            </a:r>
            <a:r>
              <a:rPr lang="en-US" altLang="zh-TW" dirty="0"/>
              <a:t>75%</a:t>
            </a:r>
            <a:r>
              <a:rPr lang="zh-TW" altLang="en-US" dirty="0"/>
              <a:t>的時間比例</a:t>
            </a:r>
            <a:r>
              <a:rPr lang="en-US" altLang="zh-TW" dirty="0"/>
              <a:t>(</a:t>
            </a:r>
            <a:r>
              <a:rPr lang="zh-TW" altLang="en-US" dirty="0"/>
              <a:t>排除眨眼</a:t>
            </a:r>
            <a:r>
              <a:rPr lang="en-US" altLang="zh-TW" dirty="0"/>
              <a:t>)</a:t>
            </a:r>
          </a:p>
          <a:p>
            <a:pPr marL="1005750" lvl="1" indent="-285750" algn="just" hangingPunct="0">
              <a:lnSpc>
                <a:spcPct val="150000"/>
              </a:lnSpc>
              <a:spcBef>
                <a:spcPts val="300"/>
              </a:spcBef>
              <a:spcAft>
                <a:spcPts val="300"/>
              </a:spcAft>
              <a:buFont typeface="Wingdings" panose="05000000000000000000" pitchFamily="2" charset="2"/>
              <a:buChar char="ü"/>
            </a:pPr>
            <a:r>
              <a:rPr lang="zh-TW" altLang="en-US" sz="1600" dirty="0"/>
              <a:t>閉眼百分比已被證實可以顯示出對嗜睡和疲勞的敏感度</a:t>
            </a:r>
            <a:r>
              <a:rPr lang="en-US" altLang="zh-TW" sz="1600" dirty="0"/>
              <a:t>(</a:t>
            </a:r>
            <a:r>
              <a:rPr lang="en-US" altLang="zh-TW" sz="1600" dirty="0" err="1"/>
              <a:t>Dinges</a:t>
            </a:r>
            <a:r>
              <a:rPr lang="en-US" altLang="zh-TW" sz="1600" dirty="0"/>
              <a:t> and Grace, 1998; Lal and Craig, 2001)</a:t>
            </a:r>
            <a:r>
              <a:rPr lang="zh-TW" altLang="en-US" sz="1600" dirty="0"/>
              <a:t>，疲勞的增加與眨眼時間長有關</a:t>
            </a:r>
            <a:r>
              <a:rPr lang="en-US" altLang="zh-TW" sz="1600" dirty="0"/>
              <a:t>(</a:t>
            </a:r>
            <a:r>
              <a:rPr lang="en-US" altLang="zh-TW" sz="1600" dirty="0" err="1"/>
              <a:t>Dinges</a:t>
            </a:r>
            <a:r>
              <a:rPr lang="en-US" altLang="zh-TW" sz="1600" dirty="0"/>
              <a:t> et al., 2005)</a:t>
            </a:r>
            <a:r>
              <a:rPr lang="zh-TW" altLang="en-US" sz="1600" dirty="0"/>
              <a:t>。</a:t>
            </a:r>
            <a:endParaRPr lang="en-US" altLang="zh-TW" sz="1600" dirty="0"/>
          </a:p>
          <a:p>
            <a:pPr marL="0" indent="0">
              <a:lnSpc>
                <a:spcPct val="125000"/>
              </a:lnSpc>
              <a:spcBef>
                <a:spcPts val="300"/>
              </a:spcBef>
              <a:spcAft>
                <a:spcPts val="300"/>
              </a:spcAft>
              <a:buNone/>
            </a:pPr>
            <a:endParaRPr lang="zh-TW" altLang="en-US" dirty="0"/>
          </a:p>
        </p:txBody>
      </p:sp>
    </p:spTree>
    <p:extLst>
      <p:ext uri="{BB962C8B-B14F-4D97-AF65-F5344CB8AC3E}">
        <p14:creationId xmlns:p14="http://schemas.microsoft.com/office/powerpoint/2010/main" val="2605046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實驗設計</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3"/>
            <a:ext cx="10058400" cy="4355041"/>
          </a:xfrm>
        </p:spPr>
        <p:txBody>
          <a:bodyPr>
            <a:normAutofit/>
          </a:bodyPr>
          <a:lstStyle/>
          <a:p>
            <a:pPr marL="0" lvl="1" indent="-342900" algn="just" hangingPunct="0">
              <a:lnSpc>
                <a:spcPct val="150000"/>
              </a:lnSpc>
              <a:spcBef>
                <a:spcPts val="300"/>
              </a:spcBef>
              <a:spcAft>
                <a:spcPts val="300"/>
              </a:spcAft>
              <a:buSzPct val="100000"/>
              <a:buFont typeface="Wingdings" panose="05000000000000000000" pitchFamily="2" charset="2"/>
              <a:buChar char="Ø"/>
            </a:pPr>
            <a:r>
              <a:rPr lang="zh-TW" altLang="en-US" sz="2000" dirty="0"/>
              <a:t>依變項：</a:t>
            </a:r>
            <a:endParaRPr lang="en-US" altLang="zh-TW" sz="2000" dirty="0"/>
          </a:p>
          <a:p>
            <a:pPr marL="702900" lvl="1" indent="-342900" algn="just" hangingPunct="0">
              <a:lnSpc>
                <a:spcPct val="150000"/>
              </a:lnSpc>
              <a:spcBef>
                <a:spcPts val="300"/>
              </a:spcBef>
              <a:spcAft>
                <a:spcPts val="300"/>
              </a:spcAft>
              <a:buSzPct val="100000"/>
              <a:buFont typeface="Wingdings" panose="05000000000000000000" pitchFamily="2" charset="2"/>
              <a:buChar char="l"/>
            </a:pPr>
            <a:r>
              <a:rPr lang="zh-TW" altLang="en-US" dirty="0"/>
              <a:t>駕駛性能：</a:t>
            </a:r>
            <a:endParaRPr lang="en-US" altLang="zh-TW" dirty="0"/>
          </a:p>
          <a:p>
            <a:pPr marL="652608" lvl="1" indent="0" algn="just" hangingPunct="0">
              <a:lnSpc>
                <a:spcPct val="150000"/>
              </a:lnSpc>
              <a:spcBef>
                <a:spcPts val="300"/>
              </a:spcBef>
              <a:spcAft>
                <a:spcPts val="300"/>
              </a:spcAft>
              <a:buNone/>
            </a:pPr>
            <a:r>
              <a:rPr lang="zh-TW" altLang="en-US" dirty="0"/>
              <a:t>車道位置標準偏差</a:t>
            </a:r>
            <a:r>
              <a:rPr lang="en-US" altLang="zh-TW" dirty="0"/>
              <a:t>(standard deviation of lateral position, SDLP)</a:t>
            </a:r>
          </a:p>
          <a:p>
            <a:pPr marL="938358" lvl="1" indent="-285750" algn="just" hangingPunct="0">
              <a:lnSpc>
                <a:spcPct val="150000"/>
              </a:lnSpc>
              <a:spcBef>
                <a:spcPts val="300"/>
              </a:spcBef>
              <a:spcAft>
                <a:spcPts val="300"/>
              </a:spcAft>
              <a:buFont typeface="Wingdings" panose="05000000000000000000" pitchFamily="2" charset="2"/>
              <a:buChar char="ü"/>
            </a:pPr>
            <a:r>
              <a:rPr lang="zh-TW" altLang="en-US" dirty="0">
                <a:solidFill>
                  <a:schemeClr val="tx1"/>
                </a:solidFill>
              </a:rPr>
              <a:t>車輛的中心與行駛車道的中心之間的距離</a:t>
            </a:r>
            <a:endParaRPr lang="en-US" altLang="zh-TW" dirty="0"/>
          </a:p>
          <a:p>
            <a:pPr marL="645750" lvl="1" indent="-285750" algn="just" hangingPunct="0">
              <a:lnSpc>
                <a:spcPct val="150000"/>
              </a:lnSpc>
              <a:spcBef>
                <a:spcPts val="300"/>
              </a:spcBef>
              <a:spcAft>
                <a:spcPts val="300"/>
              </a:spcAft>
              <a:buFont typeface="Wingdings" panose="05000000000000000000" pitchFamily="2" charset="2"/>
              <a:buChar char="l"/>
            </a:pPr>
            <a:r>
              <a:rPr lang="zh-TW" altLang="en-US" sz="1700" dirty="0"/>
              <a:t>主觀警覺性</a:t>
            </a:r>
            <a:endParaRPr lang="en-US" altLang="zh-TW" sz="1700" dirty="0"/>
          </a:p>
          <a:p>
            <a:pPr marL="0" indent="0">
              <a:lnSpc>
                <a:spcPct val="125000"/>
              </a:lnSpc>
              <a:spcBef>
                <a:spcPts val="300"/>
              </a:spcBef>
              <a:spcAft>
                <a:spcPts val="300"/>
              </a:spcAft>
              <a:buNone/>
            </a:pPr>
            <a:endParaRPr lang="zh-TW" altLang="en-US" dirty="0"/>
          </a:p>
        </p:txBody>
      </p:sp>
    </p:spTree>
    <p:extLst>
      <p:ext uri="{BB962C8B-B14F-4D97-AF65-F5344CB8AC3E}">
        <p14:creationId xmlns:p14="http://schemas.microsoft.com/office/powerpoint/2010/main" val="526198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a:t>
            </a:r>
            <a:r>
              <a:rPr lang="zh-TW" altLang="en-US" dirty="0"/>
              <a:t>疲勞</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為了確定第一次與第二次實驗間疲勞的差異，評估四種駕駛</a:t>
            </a:r>
            <a:r>
              <a:rPr lang="en-US" altLang="zh-TW" dirty="0"/>
              <a:t>(</a:t>
            </a:r>
            <a:r>
              <a:rPr lang="zh-TW" altLang="en-US" dirty="0"/>
              <a:t>基礎、箭頭形斷口、震動帶、可變訊息標誌</a:t>
            </a:r>
            <a:r>
              <a:rPr lang="en-US" altLang="zh-TW" dirty="0"/>
              <a:t>)</a:t>
            </a:r>
            <a:r>
              <a:rPr lang="zh-TW" altLang="en-US" dirty="0"/>
              <a:t>的數據，但僅針對工程前</a:t>
            </a:r>
            <a:r>
              <a:rPr lang="en-US" altLang="zh-TW" dirty="0"/>
              <a:t>3</a:t>
            </a:r>
            <a:r>
              <a:rPr lang="zh-TW" altLang="en-US" dirty="0"/>
              <a:t>公里進行評估。</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與第一次實驗相比，第二次實驗的</a:t>
            </a:r>
            <a:r>
              <a:rPr lang="en-US" altLang="zh-TW" dirty="0"/>
              <a:t>PERCLOS</a:t>
            </a:r>
            <a:r>
              <a:rPr lang="zh-TW" altLang="en-US" dirty="0"/>
              <a:t>有顯著上升，尤其是輪班工作者。</a:t>
            </a:r>
            <a:endParaRPr lang="en-US" altLang="zh-TW" dirty="0"/>
          </a:p>
          <a:p>
            <a:pPr>
              <a:lnSpc>
                <a:spcPct val="125000"/>
              </a:lnSpc>
              <a:spcBef>
                <a:spcPts val="300"/>
              </a:spcBef>
              <a:spcAft>
                <a:spcPts val="300"/>
              </a:spcAft>
              <a:buFont typeface="Wingdings" panose="05000000000000000000" pitchFamily="2" charset="2"/>
              <a:buChar char="Ø"/>
            </a:pPr>
            <a:r>
              <a:rPr lang="en-US" altLang="zh-TW" dirty="0"/>
              <a:t>SDLP</a:t>
            </a:r>
            <a:r>
              <a:rPr lang="zh-TW" altLang="en-US" dirty="0"/>
              <a:t>及</a:t>
            </a:r>
            <a:r>
              <a:rPr lang="en-US" altLang="zh-TW" dirty="0"/>
              <a:t>HFS</a:t>
            </a:r>
            <a:r>
              <a:rPr lang="zh-TW" altLang="en-US" dirty="0"/>
              <a:t>在第二次實驗也有顯著上升。</a:t>
            </a:r>
            <a:endParaRPr lang="en-US" altLang="zh-TW" dirty="0"/>
          </a:p>
          <a:p>
            <a:pPr>
              <a:lnSpc>
                <a:spcPct val="125000"/>
              </a:lnSpc>
              <a:spcBef>
                <a:spcPts val="300"/>
              </a:spcBef>
              <a:spcAft>
                <a:spcPts val="300"/>
              </a:spcAft>
              <a:buFont typeface="Wingdings" panose="05000000000000000000" pitchFamily="2" charset="2"/>
              <a:buChar char="ü"/>
            </a:pPr>
            <a:r>
              <a:rPr lang="zh-TW" altLang="en-US" dirty="0"/>
              <a:t>以上結果證實兩次實驗之間存在顯著差異，相較於第一次實驗，</a:t>
            </a:r>
            <a:endParaRPr lang="en-US" altLang="zh-TW" dirty="0"/>
          </a:p>
          <a:p>
            <a:pPr marL="0" indent="0">
              <a:lnSpc>
                <a:spcPct val="125000"/>
              </a:lnSpc>
              <a:spcBef>
                <a:spcPts val="300"/>
              </a:spcBef>
              <a:spcAft>
                <a:spcPts val="300"/>
              </a:spcAft>
              <a:buNone/>
            </a:pPr>
            <a:r>
              <a:rPr lang="zh-TW" altLang="en-US" dirty="0"/>
              <a:t>，第二次實驗確實足夠疲勞。</a:t>
            </a:r>
            <a:endParaRPr lang="en-US" altLang="zh-TW" dirty="0"/>
          </a:p>
          <a:p>
            <a:pPr marL="0" indent="0">
              <a:lnSpc>
                <a:spcPct val="125000"/>
              </a:lnSpc>
              <a:spcBef>
                <a:spcPts val="300"/>
              </a:spcBef>
              <a:spcAft>
                <a:spcPts val="300"/>
              </a:spcAft>
              <a:buNone/>
            </a:pPr>
            <a:endParaRPr lang="en-US" altLang="zh-TW" dirty="0"/>
          </a:p>
        </p:txBody>
      </p:sp>
      <p:pic>
        <p:nvPicPr>
          <p:cNvPr id="5" name="圖片 4">
            <a:extLst>
              <a:ext uri="{FF2B5EF4-FFF2-40B4-BE49-F238E27FC236}">
                <a16:creationId xmlns:a16="http://schemas.microsoft.com/office/drawing/2014/main" id="{C7D6889F-EA75-4B4F-A492-FD1D61B0A7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52752" y="3429000"/>
            <a:ext cx="3794151" cy="2650708"/>
          </a:xfrm>
          <a:prstGeom prst="rect">
            <a:avLst/>
          </a:prstGeom>
        </p:spPr>
      </p:pic>
      <p:grpSp>
        <p:nvGrpSpPr>
          <p:cNvPr id="15" name="群組 14">
            <a:extLst>
              <a:ext uri="{FF2B5EF4-FFF2-40B4-BE49-F238E27FC236}">
                <a16:creationId xmlns:a16="http://schemas.microsoft.com/office/drawing/2014/main" id="{21C1C8A9-67E9-4AEA-90D1-C52EAE71278B}"/>
              </a:ext>
            </a:extLst>
          </p:cNvPr>
          <p:cNvGrpSpPr/>
          <p:nvPr/>
        </p:nvGrpSpPr>
        <p:grpSpPr>
          <a:xfrm>
            <a:off x="1097280" y="4904929"/>
            <a:ext cx="6181662" cy="853391"/>
            <a:chOff x="1097280" y="4904929"/>
            <a:chExt cx="6181662" cy="853391"/>
          </a:xfrm>
        </p:grpSpPr>
        <p:pic>
          <p:nvPicPr>
            <p:cNvPr id="8" name="圖片 7">
              <a:extLst>
                <a:ext uri="{FF2B5EF4-FFF2-40B4-BE49-F238E27FC236}">
                  <a16:creationId xmlns:a16="http://schemas.microsoft.com/office/drawing/2014/main" id="{6498A544-7395-43EC-A301-481E66DEBE55}"/>
                </a:ext>
              </a:extLst>
            </p:cNvPr>
            <p:cNvPicPr>
              <a:picLocks noChangeAspect="1"/>
            </p:cNvPicPr>
            <p:nvPr/>
          </p:nvPicPr>
          <p:blipFill rotWithShape="1">
            <a:blip r:embed="rId3">
              <a:extLst>
                <a:ext uri="{28A0092B-C50C-407E-A947-70E740481C1C}">
                  <a14:useLocalDpi xmlns:a14="http://schemas.microsoft.com/office/drawing/2010/main" val="0"/>
                </a:ext>
              </a:extLst>
            </a:blip>
            <a:srcRect r="92578"/>
            <a:stretch/>
          </p:blipFill>
          <p:spPr>
            <a:xfrm>
              <a:off x="1097280" y="4904929"/>
              <a:ext cx="648970" cy="853391"/>
            </a:xfrm>
            <a:prstGeom prst="rect">
              <a:avLst/>
            </a:prstGeom>
          </p:spPr>
        </p:pic>
        <p:pic>
          <p:nvPicPr>
            <p:cNvPr id="10" name="圖片 9">
              <a:extLst>
                <a:ext uri="{FF2B5EF4-FFF2-40B4-BE49-F238E27FC236}">
                  <a16:creationId xmlns:a16="http://schemas.microsoft.com/office/drawing/2014/main" id="{13252191-347C-4FDC-8896-DDB5F54BB40D}"/>
                </a:ext>
              </a:extLst>
            </p:cNvPr>
            <p:cNvPicPr>
              <a:picLocks noChangeAspect="1"/>
            </p:cNvPicPr>
            <p:nvPr/>
          </p:nvPicPr>
          <p:blipFill rotWithShape="1">
            <a:blip r:embed="rId3">
              <a:extLst>
                <a:ext uri="{28A0092B-C50C-407E-A947-70E740481C1C}">
                  <a14:useLocalDpi xmlns:a14="http://schemas.microsoft.com/office/drawing/2010/main" val="0"/>
                </a:ext>
              </a:extLst>
            </a:blip>
            <a:srcRect l="18492" r="59960"/>
            <a:stretch/>
          </p:blipFill>
          <p:spPr>
            <a:xfrm>
              <a:off x="1746251" y="4904930"/>
              <a:ext cx="1884170" cy="853390"/>
            </a:xfrm>
            <a:prstGeom prst="rect">
              <a:avLst/>
            </a:prstGeom>
          </p:spPr>
        </p:pic>
        <p:pic>
          <p:nvPicPr>
            <p:cNvPr id="12" name="圖片 11">
              <a:extLst>
                <a:ext uri="{FF2B5EF4-FFF2-40B4-BE49-F238E27FC236}">
                  <a16:creationId xmlns:a16="http://schemas.microsoft.com/office/drawing/2014/main" id="{31B4B750-1B4D-486F-A620-FD3D0768C7E2}"/>
                </a:ext>
              </a:extLst>
            </p:cNvPr>
            <p:cNvPicPr>
              <a:picLocks noChangeAspect="1"/>
            </p:cNvPicPr>
            <p:nvPr/>
          </p:nvPicPr>
          <p:blipFill rotWithShape="1">
            <a:blip r:embed="rId3">
              <a:extLst>
                <a:ext uri="{28A0092B-C50C-407E-A947-70E740481C1C}">
                  <a14:useLocalDpi xmlns:a14="http://schemas.microsoft.com/office/drawing/2010/main" val="0"/>
                </a:ext>
              </a:extLst>
            </a:blip>
            <a:srcRect l="49200" r="29620"/>
            <a:stretch/>
          </p:blipFill>
          <p:spPr>
            <a:xfrm>
              <a:off x="3630422" y="4904930"/>
              <a:ext cx="1851979" cy="853390"/>
            </a:xfrm>
            <a:prstGeom prst="rect">
              <a:avLst/>
            </a:prstGeom>
          </p:spPr>
        </p:pic>
        <p:pic>
          <p:nvPicPr>
            <p:cNvPr id="14" name="圖片 13">
              <a:extLst>
                <a:ext uri="{FF2B5EF4-FFF2-40B4-BE49-F238E27FC236}">
                  <a16:creationId xmlns:a16="http://schemas.microsoft.com/office/drawing/2014/main" id="{A9B0AD9D-25FB-4552-A7D8-021696631EC3}"/>
                </a:ext>
              </a:extLst>
            </p:cNvPr>
            <p:cNvPicPr>
              <a:picLocks noChangeAspect="1"/>
            </p:cNvPicPr>
            <p:nvPr/>
          </p:nvPicPr>
          <p:blipFill rotWithShape="1">
            <a:blip r:embed="rId3">
              <a:extLst>
                <a:ext uri="{28A0092B-C50C-407E-A947-70E740481C1C}">
                  <a14:useLocalDpi xmlns:a14="http://schemas.microsoft.com/office/drawing/2010/main" val="0"/>
                </a:ext>
              </a:extLst>
            </a:blip>
            <a:srcRect l="79120"/>
            <a:stretch/>
          </p:blipFill>
          <p:spPr>
            <a:xfrm>
              <a:off x="5453247" y="4904929"/>
              <a:ext cx="1825695" cy="853390"/>
            </a:xfrm>
            <a:prstGeom prst="rect">
              <a:avLst/>
            </a:prstGeom>
          </p:spPr>
        </p:pic>
      </p:grpSp>
    </p:spTree>
    <p:extLst>
      <p:ext uri="{BB962C8B-B14F-4D97-AF65-F5344CB8AC3E}">
        <p14:creationId xmlns:p14="http://schemas.microsoft.com/office/powerpoint/2010/main" val="2651241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a:t>
            </a:r>
            <a:r>
              <a:rPr lang="zh-TW" altLang="en-US" dirty="0"/>
              <a:t>閉眼百分比</a:t>
            </a:r>
            <a:r>
              <a:rPr lang="en-US" altLang="zh-TW" dirty="0"/>
              <a:t>(PERCLOS)</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50000"/>
              </a:lnSpc>
              <a:spcBef>
                <a:spcPts val="300"/>
              </a:spcBef>
              <a:spcAft>
                <a:spcPts val="300"/>
              </a:spcAft>
              <a:buFont typeface="Wingdings" panose="05000000000000000000" pitchFamily="2" charset="2"/>
              <a:buChar char="Ø"/>
            </a:pPr>
            <a:r>
              <a:rPr lang="zh-TW" altLang="en-US" dirty="0"/>
              <a:t>排除其中一位輪班工作者因眼鏡而降低眼動儀的精度的數據，總共紀錄了</a:t>
            </a:r>
            <a:r>
              <a:rPr lang="en-US" altLang="zh-TW" dirty="0"/>
              <a:t>16</a:t>
            </a:r>
            <a:r>
              <a:rPr lang="zh-TW" altLang="en-US" dirty="0"/>
              <a:t>名輪班工作者及</a:t>
            </a:r>
            <a:r>
              <a:rPr lang="en-US" altLang="zh-TW" dirty="0"/>
              <a:t>16</a:t>
            </a:r>
            <a:r>
              <a:rPr lang="zh-TW" altLang="en-US" dirty="0"/>
              <a:t>名年長者。</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輪班工作者及年長者之間有顯著差異（ </a:t>
            </a:r>
            <a:r>
              <a:rPr lang="en-US" altLang="zh-TW" dirty="0"/>
              <a:t>F(1, 30) = 8.35, p &lt; 0.01</a:t>
            </a:r>
            <a:r>
              <a:rPr lang="zh-TW" altLang="en-US" dirty="0"/>
              <a:t>），其中輪班工作者更高。</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在事後成對比較中，</a:t>
            </a:r>
            <a:r>
              <a:rPr lang="en-US" altLang="zh-TW" dirty="0"/>
              <a:t> PERCLOS</a:t>
            </a:r>
            <a:r>
              <a:rPr lang="zh-TW" altLang="en-US" dirty="0"/>
              <a:t>從工程前到工程後逐漸降低；在工程期間與工程後有顯著差異。</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沒有發現交互作用。</a:t>
            </a:r>
          </a:p>
        </p:txBody>
      </p:sp>
    </p:spTree>
    <p:extLst>
      <p:ext uri="{BB962C8B-B14F-4D97-AF65-F5344CB8AC3E}">
        <p14:creationId xmlns:p14="http://schemas.microsoft.com/office/powerpoint/2010/main" val="1855546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Result-SDLP</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工程方法及工程前中後之間有交互作用（</a:t>
            </a:r>
            <a:r>
              <a:rPr lang="en-US" altLang="zh-TW" dirty="0"/>
              <a:t>F(4, 124) = 3.88, p &lt;0 .05</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在箭頭形斷口工程的時候，</a:t>
            </a:r>
            <a:r>
              <a:rPr lang="en-US" altLang="zh-TW" dirty="0"/>
              <a:t>SDLP</a:t>
            </a:r>
            <a:r>
              <a:rPr lang="zh-TW" altLang="en-US" dirty="0"/>
              <a:t>顯著增加，而在工程之後略有下降：</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受測者在駕駛過程中要保持自己的注意力及警覺，試圖讓車子保持在</a:t>
            </a:r>
            <a:r>
              <a:rPr lang="zh-TW" altLang="en-US" dirty="0">
                <a:solidFill>
                  <a:schemeClr val="tx1"/>
                </a:solidFill>
              </a:rPr>
              <a:t>箭頭形斷口上，則可能會導致更加偏離，這與</a:t>
            </a:r>
            <a:r>
              <a:rPr lang="en-US" altLang="zh-TW" dirty="0">
                <a:solidFill>
                  <a:schemeClr val="tx1"/>
                </a:solidFill>
              </a:rPr>
              <a:t>Turnbull </a:t>
            </a:r>
            <a:r>
              <a:rPr lang="en-US" altLang="zh-TW" dirty="0" err="1">
                <a:solidFill>
                  <a:schemeClr val="tx1"/>
                </a:solidFill>
              </a:rPr>
              <a:t>Fenner</a:t>
            </a:r>
            <a:r>
              <a:rPr lang="en-US" altLang="zh-TW" dirty="0">
                <a:solidFill>
                  <a:schemeClr val="tx1"/>
                </a:solidFill>
              </a:rPr>
              <a:t> (1998)</a:t>
            </a:r>
            <a:r>
              <a:rPr lang="zh-TW" altLang="en-US" dirty="0">
                <a:solidFill>
                  <a:schemeClr val="tx1"/>
                </a:solidFill>
              </a:rPr>
              <a:t>所提出的標記可能會分散駕駛者的注意力及迷失方向的觀點一致。</a:t>
            </a:r>
            <a:endParaRPr lang="en-US" altLang="zh-TW" dirty="0">
              <a:solidFill>
                <a:schemeClr val="tx1"/>
              </a:solidFill>
            </a:endParaRPr>
          </a:p>
          <a:p>
            <a:pPr>
              <a:lnSpc>
                <a:spcPct val="125000"/>
              </a:lnSpc>
              <a:spcBef>
                <a:spcPts val="300"/>
              </a:spcBef>
              <a:spcAft>
                <a:spcPts val="300"/>
              </a:spcAft>
              <a:buFont typeface="Wingdings" panose="05000000000000000000" pitchFamily="2" charset="2"/>
              <a:buChar char="Ø"/>
            </a:pPr>
            <a:r>
              <a:rPr lang="zh-TW" altLang="en-US" dirty="0">
                <a:solidFill>
                  <a:schemeClr val="tx1"/>
                </a:solidFill>
              </a:rPr>
              <a:t>在震動帶上行駛可以減少</a:t>
            </a:r>
            <a:r>
              <a:rPr lang="en-US" altLang="zh-TW" dirty="0">
                <a:solidFill>
                  <a:schemeClr val="tx1"/>
                </a:solidFill>
              </a:rPr>
              <a:t>SDLP</a:t>
            </a:r>
            <a:r>
              <a:rPr lang="zh-TW" altLang="en-US" dirty="0">
                <a:solidFill>
                  <a:schemeClr val="tx1"/>
                </a:solidFill>
              </a:rPr>
              <a:t>：</a:t>
            </a:r>
            <a:endParaRPr lang="en-US" altLang="zh-TW" dirty="0">
              <a:solidFill>
                <a:schemeClr val="tx1"/>
              </a:solidFill>
            </a:endParaRPr>
          </a:p>
          <a:p>
            <a:pPr marL="702900" indent="-342900">
              <a:lnSpc>
                <a:spcPct val="125000"/>
              </a:lnSpc>
              <a:spcBef>
                <a:spcPts val="300"/>
              </a:spcBef>
              <a:spcAft>
                <a:spcPts val="300"/>
              </a:spcAft>
              <a:buFont typeface="Wingdings" panose="05000000000000000000" pitchFamily="2" charset="2"/>
              <a:buChar char="l"/>
            </a:pPr>
            <a:r>
              <a:rPr lang="zh-TW" altLang="en-US" dirty="0">
                <a:solidFill>
                  <a:schemeClr val="tx1"/>
                </a:solidFill>
              </a:rPr>
              <a:t>震動帶上所產生的震動和聲音會使得受測者更緊</a:t>
            </a:r>
            <a:endParaRPr lang="en-US" altLang="zh-TW" dirty="0">
              <a:solidFill>
                <a:schemeClr val="tx1"/>
              </a:solidFill>
            </a:endParaRPr>
          </a:p>
          <a:p>
            <a:pPr marL="360000" indent="0">
              <a:lnSpc>
                <a:spcPct val="125000"/>
              </a:lnSpc>
              <a:spcBef>
                <a:spcPts val="300"/>
              </a:spcBef>
              <a:spcAft>
                <a:spcPts val="300"/>
              </a:spcAft>
              <a:buNone/>
            </a:pPr>
            <a:r>
              <a:rPr lang="zh-TW" altLang="en-US" dirty="0">
                <a:solidFill>
                  <a:schemeClr val="tx1"/>
                </a:solidFill>
              </a:rPr>
              <a:t>密的沿著中心線行駛。</a:t>
            </a:r>
          </a:p>
        </p:txBody>
      </p:sp>
      <p:pic>
        <p:nvPicPr>
          <p:cNvPr id="5" name="圖片 4">
            <a:extLst>
              <a:ext uri="{FF2B5EF4-FFF2-40B4-BE49-F238E27FC236}">
                <a16:creationId xmlns:a16="http://schemas.microsoft.com/office/drawing/2014/main" id="{819A13A4-4D22-495B-94E8-DA915EEB23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8999" y="3696807"/>
            <a:ext cx="4156055" cy="2847667"/>
          </a:xfrm>
          <a:prstGeom prst="rect">
            <a:avLst/>
          </a:prstGeom>
        </p:spPr>
      </p:pic>
    </p:spTree>
    <p:extLst>
      <p:ext uri="{BB962C8B-B14F-4D97-AF65-F5344CB8AC3E}">
        <p14:creationId xmlns:p14="http://schemas.microsoft.com/office/powerpoint/2010/main" val="1619464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a:t>
            </a:r>
            <a:r>
              <a:rPr lang="zh-TW" altLang="en-US" dirty="0"/>
              <a:t>主觀警覺性</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組別與不同工程方法之間有交互作用（</a:t>
            </a:r>
            <a:r>
              <a:rPr lang="en-US" altLang="zh-TW" dirty="0"/>
              <a:t>F</a:t>
            </a:r>
            <a:r>
              <a:rPr lang="zh-TW" altLang="en-US" dirty="0"/>
              <a:t>（</a:t>
            </a:r>
            <a:r>
              <a:rPr lang="en-US" altLang="zh-TW" dirty="0"/>
              <a:t>3, 93</a:t>
            </a:r>
            <a:r>
              <a:rPr lang="zh-TW" altLang="en-US" dirty="0"/>
              <a:t>）</a:t>
            </a:r>
            <a:r>
              <a:rPr lang="en-US" altLang="zh-TW" dirty="0"/>
              <a:t>= 51.69</a:t>
            </a:r>
            <a:r>
              <a:rPr lang="zh-TW" altLang="en-US" dirty="0"/>
              <a:t>，</a:t>
            </a:r>
            <a:r>
              <a:rPr lang="en-US" altLang="zh-TW" dirty="0"/>
              <a:t>p &lt; 0.0001</a:t>
            </a:r>
            <a:r>
              <a:rPr lang="zh-TW" altLang="en-US" dirty="0"/>
              <a:t>） 。</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組別之間存在顯著差異（</a:t>
            </a:r>
            <a:r>
              <a:rPr lang="en-US" altLang="zh-TW" dirty="0"/>
              <a:t>F(1, 31) = 22.1, p </a:t>
            </a:r>
            <a:r>
              <a:rPr lang="en-US" altLang="zh-TW"/>
              <a:t>&lt; 0.0001 </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兩組駕駛者在第二次實驗時，實際上都很疲勞且警覺性都較第一次實驗低，並且隨著時間的推移，警覺性也會逐漸降低。</a:t>
            </a:r>
            <a:endParaRPr lang="en-US" altLang="zh-TW" dirty="0"/>
          </a:p>
          <a:p>
            <a:pPr>
              <a:lnSpc>
                <a:spcPct val="125000"/>
              </a:lnSpc>
              <a:spcBef>
                <a:spcPts val="300"/>
              </a:spcBef>
              <a:spcAft>
                <a:spcPts val="300"/>
              </a:spcAft>
              <a:buFont typeface="Wingdings" panose="05000000000000000000" pitchFamily="2" charset="2"/>
              <a:buChar char="Ø"/>
            </a:pPr>
            <a:endParaRPr lang="zh-TW" altLang="en-US" dirty="0"/>
          </a:p>
        </p:txBody>
      </p:sp>
      <p:pic>
        <p:nvPicPr>
          <p:cNvPr id="5" name="圖片 4">
            <a:extLst>
              <a:ext uri="{FF2B5EF4-FFF2-40B4-BE49-F238E27FC236}">
                <a16:creationId xmlns:a16="http://schemas.microsoft.com/office/drawing/2014/main" id="{C2051770-C5FC-4C70-8098-772BE560FB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3990" y="3248360"/>
            <a:ext cx="4619714" cy="3108195"/>
          </a:xfrm>
          <a:prstGeom prst="rect">
            <a:avLst/>
          </a:prstGeom>
        </p:spPr>
      </p:pic>
    </p:spTree>
    <p:extLst>
      <p:ext uri="{BB962C8B-B14F-4D97-AF65-F5344CB8AC3E}">
        <p14:creationId xmlns:p14="http://schemas.microsoft.com/office/powerpoint/2010/main" val="2322131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Discussion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4"/>
            <a:ext cx="10058400" cy="4390174"/>
          </a:xfrm>
        </p:spPr>
        <p:txBody>
          <a:bodyPr>
            <a:normAutofit lnSpcReduction="10000"/>
          </a:bodyPr>
          <a:lstStyle/>
          <a:p>
            <a:pPr>
              <a:lnSpc>
                <a:spcPct val="125000"/>
              </a:lnSpc>
              <a:spcBef>
                <a:spcPts val="300"/>
              </a:spcBef>
              <a:spcAft>
                <a:spcPts val="300"/>
              </a:spcAft>
              <a:buFont typeface="Wingdings" panose="05000000000000000000" pitchFamily="2" charset="2"/>
              <a:buChar char="Ø"/>
            </a:pPr>
            <a:r>
              <a:rPr lang="en-US" altLang="zh-TW" dirty="0"/>
              <a:t>PERCLOS</a:t>
            </a:r>
            <a:r>
              <a:rPr lang="zh-TW" altLang="en-US" dirty="0"/>
              <a:t>對識別駕駛者的疲勞水平很敏感，兩組駕駛者從第一次實驗到第二次實驗，</a:t>
            </a:r>
            <a:r>
              <a:rPr lang="en-US" altLang="zh-TW" dirty="0"/>
              <a:t> PERCLOS</a:t>
            </a:r>
            <a:r>
              <a:rPr lang="zh-TW" altLang="en-US" dirty="0"/>
              <a:t>都有所增加，其中，輪班工作者的值明顯高於年長者。</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研究結果表示，與早上駕駛時的</a:t>
            </a:r>
            <a:r>
              <a:rPr lang="en-US" altLang="zh-TW" dirty="0"/>
              <a:t>PERCLOS </a:t>
            </a:r>
            <a:r>
              <a:rPr lang="zh-TW" altLang="en-US" dirty="0"/>
              <a:t>相比，年長者在午餐後駕駛的</a:t>
            </a:r>
            <a:r>
              <a:rPr lang="en-US" altLang="zh-TW" dirty="0"/>
              <a:t>PERCLOS</a:t>
            </a:r>
            <a:r>
              <a:rPr lang="zh-TW" altLang="en-US" dirty="0"/>
              <a:t>值較高，這與</a:t>
            </a:r>
            <a:r>
              <a:rPr lang="en-US" altLang="zh-TW" dirty="0"/>
              <a:t>Pack et al., (1995)</a:t>
            </a:r>
            <a:r>
              <a:rPr lang="zh-TW" altLang="en-US" dirty="0"/>
              <a:t>的研究相似，他們發現晝夜規律會對駕駛者疲勞造成影響。</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在工程之後，兩組的</a:t>
            </a:r>
            <a:r>
              <a:rPr lang="en-US" altLang="zh-TW" dirty="0"/>
              <a:t>PERCLOS</a:t>
            </a:r>
            <a:r>
              <a:rPr lang="zh-TW" altLang="en-US" dirty="0"/>
              <a:t>都有顯著下降，表示無論工程性質如何，都減少了駕駛環境的單調性，並增加了駕駛者的警覺性。</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因此三種工程方法均能有效緩解兩組駕駛者的疲勞狀況，但他們之間的警示效果差異不大。</a:t>
            </a:r>
            <a:endParaRPr lang="en-US" altLang="zh-TW" dirty="0"/>
          </a:p>
          <a:p>
            <a:pPr>
              <a:lnSpc>
                <a:spcPct val="125000"/>
              </a:lnSpc>
              <a:spcBef>
                <a:spcPts val="300"/>
              </a:spcBef>
              <a:spcAft>
                <a:spcPts val="300"/>
              </a:spcAft>
              <a:buFont typeface="Wingdings" panose="05000000000000000000" pitchFamily="2" charset="2"/>
              <a:buChar char="Ø"/>
            </a:pPr>
            <a:r>
              <a:rPr lang="zh-TW" altLang="en-US"/>
              <a:t>由於在長途道路上使用單調的幾何形狀和佈局容易導致與疲勞相關的事故，因此若是提供一些視覺上有趣的特徵，這些特徵可能會提高駕駛者的警覺性並降低發生與疲勞相關事故的可能性。</a:t>
            </a:r>
            <a:endParaRPr lang="zh-TW" altLang="en-US" dirty="0"/>
          </a:p>
        </p:txBody>
      </p:sp>
    </p:spTree>
    <p:extLst>
      <p:ext uri="{BB962C8B-B14F-4D97-AF65-F5344CB8AC3E}">
        <p14:creationId xmlns:p14="http://schemas.microsoft.com/office/powerpoint/2010/main" val="3115410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4"/>
            <a:ext cx="10058400" cy="4447490"/>
          </a:xfrm>
        </p:spPr>
        <p:txBody>
          <a:bodyPr>
            <a:normAutofit/>
          </a:bodyPr>
          <a:lstStyle/>
          <a:p>
            <a:pPr algn="just">
              <a:lnSpc>
                <a:spcPct val="150000"/>
              </a:lnSpc>
              <a:spcBef>
                <a:spcPts val="300"/>
              </a:spcBef>
              <a:spcAft>
                <a:spcPts val="300"/>
              </a:spcAft>
              <a:buFont typeface="Wingdings" panose="05000000000000000000" pitchFamily="2" charset="2"/>
              <a:buChar char="Ø"/>
            </a:pPr>
            <a:r>
              <a:rPr lang="zh-TW" altLang="en-US" dirty="0"/>
              <a:t>疲勞是全世界道路交通事故的常見原因，英國道路事故中有</a:t>
            </a:r>
            <a:r>
              <a:rPr lang="en-US" altLang="zh-TW" dirty="0"/>
              <a:t>20%</a:t>
            </a:r>
            <a:r>
              <a:rPr lang="zh-TW" altLang="en-US" dirty="0"/>
              <a:t>是由疲勞引起的</a:t>
            </a:r>
            <a:r>
              <a:rPr lang="en-US" altLang="zh-TW" dirty="0"/>
              <a:t>(</a:t>
            </a:r>
            <a:r>
              <a:rPr lang="en-US" altLang="zh-TW" dirty="0" err="1"/>
              <a:t>Maycock</a:t>
            </a:r>
            <a:r>
              <a:rPr lang="en-US" altLang="zh-TW" dirty="0"/>
              <a:t>, 1997)</a:t>
            </a:r>
            <a:r>
              <a:rPr lang="zh-TW" altLang="en-US" dirty="0"/>
              <a:t>；澳洲</a:t>
            </a:r>
            <a:r>
              <a:rPr lang="en-US" altLang="zh-TW" dirty="0"/>
              <a:t>(Fletcher et al., 2005)</a:t>
            </a:r>
            <a:r>
              <a:rPr lang="zh-TW" altLang="en-US" dirty="0"/>
              <a:t>和北美</a:t>
            </a:r>
            <a:r>
              <a:rPr lang="en-US" altLang="zh-TW" dirty="0"/>
              <a:t>(</a:t>
            </a:r>
            <a:r>
              <a:rPr lang="en-US" altLang="zh-TW" dirty="0" err="1"/>
              <a:t>McCartt</a:t>
            </a:r>
            <a:r>
              <a:rPr lang="en-US" altLang="zh-TW" dirty="0"/>
              <a:t> et al., 1995)</a:t>
            </a:r>
            <a:r>
              <a:rPr lang="zh-TW" altLang="en-US" dirty="0"/>
              <a:t>則是接近</a:t>
            </a:r>
            <a:r>
              <a:rPr lang="en-US" altLang="zh-TW" dirty="0"/>
              <a:t>40%</a:t>
            </a:r>
            <a:r>
              <a:rPr lang="zh-TW" altLang="en-US" dirty="0"/>
              <a:t>。</a:t>
            </a:r>
            <a:endParaRPr lang="en-US" altLang="zh-TW" dirty="0"/>
          </a:p>
          <a:p>
            <a:pPr algn="just">
              <a:lnSpc>
                <a:spcPct val="150000"/>
              </a:lnSpc>
              <a:spcBef>
                <a:spcPts val="300"/>
              </a:spcBef>
              <a:spcAft>
                <a:spcPts val="300"/>
              </a:spcAft>
              <a:buFont typeface="Wingdings" panose="05000000000000000000" pitchFamily="2" charset="2"/>
              <a:buChar char="Ø"/>
            </a:pPr>
            <a:r>
              <a:rPr lang="zh-TW" altLang="en-US" dirty="0"/>
              <a:t>在單調的駕駛環境駕駛</a:t>
            </a:r>
            <a:r>
              <a:rPr lang="en-US" altLang="zh-TW" dirty="0"/>
              <a:t>(</a:t>
            </a:r>
            <a:r>
              <a:rPr lang="zh-TW" altLang="en-US" dirty="0"/>
              <a:t>通常是高速公路</a:t>
            </a:r>
            <a:r>
              <a:rPr lang="en-US" altLang="zh-TW" dirty="0"/>
              <a:t>)</a:t>
            </a:r>
            <a:r>
              <a:rPr lang="zh-TW" altLang="en-US" dirty="0"/>
              <a:t>或在晚上及凌晨駕駛是容易引起嗜睡和疲勞相關事故的公認特徵，這些類型的事故通常會導致嚴重的傷亡，且通常駕駛者沒有試圖阻止撞車的跡象</a:t>
            </a:r>
            <a:r>
              <a:rPr lang="en-US" altLang="zh-TW" dirty="0"/>
              <a:t> (Horne and </a:t>
            </a:r>
            <a:r>
              <a:rPr lang="en-US" altLang="zh-TW" dirty="0" err="1"/>
              <a:t>Reyner</a:t>
            </a:r>
            <a:r>
              <a:rPr lang="en-US" altLang="zh-TW" dirty="0"/>
              <a:t>, 1995; NCSDR/NHTSA report, 1998)</a:t>
            </a:r>
            <a:r>
              <a:rPr lang="zh-TW" altLang="en-US" dirty="0"/>
              <a:t>。</a:t>
            </a:r>
            <a:endParaRPr lang="en-US" altLang="zh-TW" dirty="0"/>
          </a:p>
          <a:p>
            <a:pPr algn="just">
              <a:lnSpc>
                <a:spcPct val="150000"/>
              </a:lnSpc>
              <a:spcBef>
                <a:spcPts val="300"/>
              </a:spcBef>
              <a:spcAft>
                <a:spcPts val="300"/>
              </a:spcAft>
              <a:buFont typeface="Wingdings" panose="05000000000000000000" pitchFamily="2" charset="2"/>
              <a:buChar char="Ø"/>
            </a:pPr>
            <a:r>
              <a:rPr lang="zh-TW" altLang="en-US" dirty="0"/>
              <a:t>飲酒、吸毒和服用藥物等因素會增加與疲勞相關的交通事故，而嚴重的睡眠不足、長時間駕駛</a:t>
            </a:r>
            <a:r>
              <a:rPr lang="en-US" altLang="zh-TW" dirty="0"/>
              <a:t>(</a:t>
            </a:r>
            <a:r>
              <a:rPr lang="zh-TW" altLang="en-US" dirty="0"/>
              <a:t>通常與工作有關</a:t>
            </a:r>
            <a:r>
              <a:rPr lang="en-US" altLang="zh-TW" dirty="0"/>
              <a:t>)</a:t>
            </a:r>
            <a:r>
              <a:rPr lang="zh-TW" altLang="en-US" dirty="0"/>
              <a:t>及睡眠障礙也會引起與疲勞相關的交通事故</a:t>
            </a:r>
            <a:r>
              <a:rPr lang="en-US" altLang="zh-TW" dirty="0"/>
              <a:t>(</a:t>
            </a:r>
            <a:r>
              <a:rPr lang="en-US" altLang="zh-TW" dirty="0" err="1"/>
              <a:t>Dinges</a:t>
            </a:r>
            <a:r>
              <a:rPr lang="en-US" altLang="zh-TW" dirty="0"/>
              <a:t>, 1995) </a:t>
            </a:r>
            <a:r>
              <a:rPr lang="zh-TW" altLang="en-US" dirty="0"/>
              <a:t>。</a:t>
            </a:r>
            <a:endParaRPr lang="en-US" altLang="zh-TW" dirty="0"/>
          </a:p>
          <a:p>
            <a:pPr algn="just">
              <a:lnSpc>
                <a:spcPct val="150000"/>
              </a:lnSpc>
              <a:spcBef>
                <a:spcPts val="300"/>
              </a:spcBef>
              <a:spcAft>
                <a:spcPts val="300"/>
              </a:spcAft>
              <a:buFont typeface="Wingdings" panose="05000000000000000000" pitchFamily="2" charset="2"/>
              <a:buChar char="Ø"/>
            </a:pPr>
            <a:r>
              <a:rPr lang="en-US" altLang="zh-TW" dirty="0"/>
              <a:t>16-29</a:t>
            </a:r>
            <a:r>
              <a:rPr lang="zh-TW" altLang="en-US" dirty="0"/>
              <a:t>歲的男性、輪班工作者及患有長期睡眠問題</a:t>
            </a:r>
            <a:r>
              <a:rPr lang="en-US" altLang="zh-TW" dirty="0"/>
              <a:t>(</a:t>
            </a:r>
            <a:r>
              <a:rPr lang="zh-TW" altLang="en-US" dirty="0"/>
              <a:t>睡眠呼吸中止症</a:t>
            </a:r>
            <a:r>
              <a:rPr lang="en-US" altLang="zh-TW" dirty="0"/>
              <a:t>)</a:t>
            </a:r>
            <a:r>
              <a:rPr lang="zh-TW" altLang="en-US" dirty="0"/>
              <a:t>之駕駛者皆是遇到與疲勞、睡眠相關的駕駛問題的高風險族群</a:t>
            </a:r>
            <a:r>
              <a:rPr lang="en-US" altLang="zh-TW" dirty="0"/>
              <a:t>(Pack et al., 1995)</a:t>
            </a:r>
            <a:r>
              <a:rPr lang="zh-TW" altLang="en-US" dirty="0"/>
              <a:t>。</a:t>
            </a:r>
            <a:endParaRPr lang="en-US" altLang="zh-TW" dirty="0"/>
          </a:p>
        </p:txBody>
      </p:sp>
    </p:spTree>
    <p:extLst>
      <p:ext uri="{BB962C8B-B14F-4D97-AF65-F5344CB8AC3E}">
        <p14:creationId xmlns:p14="http://schemas.microsoft.com/office/powerpoint/2010/main" val="3303710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4"/>
            <a:ext cx="10058400" cy="4447490"/>
          </a:xfrm>
        </p:spPr>
        <p:txBody>
          <a:bodyPr>
            <a:normAutofit/>
          </a:bodyPr>
          <a:lstStyle/>
          <a:p>
            <a:pPr algn="just">
              <a:lnSpc>
                <a:spcPct val="150000"/>
              </a:lnSpc>
              <a:spcBef>
                <a:spcPts val="300"/>
              </a:spcBef>
              <a:spcAft>
                <a:spcPts val="300"/>
              </a:spcAft>
              <a:buFont typeface="Wingdings" panose="05000000000000000000" pitchFamily="2" charset="2"/>
              <a:buChar char="Ø"/>
            </a:pPr>
            <a:r>
              <a:rPr lang="zh-TW" altLang="en-US" dirty="0"/>
              <a:t>生理時鐘及晝夜規律也被證明會導致疲勞事故的原因之一，與睡眠有關的事故通常發生在凌晨</a:t>
            </a:r>
            <a:r>
              <a:rPr lang="en-US" altLang="zh-TW" dirty="0"/>
              <a:t>(02:00-06:00)</a:t>
            </a:r>
            <a:r>
              <a:rPr lang="zh-TW" altLang="en-US" dirty="0"/>
              <a:t>的比例比較高，而較少比例是發生在下午</a:t>
            </a:r>
            <a:r>
              <a:rPr lang="en-US" altLang="zh-TW" dirty="0"/>
              <a:t>(</a:t>
            </a:r>
            <a:r>
              <a:rPr lang="zh-TW" altLang="en-US" dirty="0"/>
              <a:t>午餐後：</a:t>
            </a:r>
            <a:r>
              <a:rPr lang="en-US" altLang="zh-TW" dirty="0"/>
              <a:t>14:00-16:00) (Pack et al., 1995; </a:t>
            </a:r>
            <a:r>
              <a:rPr lang="en-US" altLang="zh-TW" dirty="0" err="1"/>
              <a:t>Thiffault</a:t>
            </a:r>
            <a:r>
              <a:rPr lang="en-US" altLang="zh-TW" dirty="0"/>
              <a:t> and Bergeron, 2003a)</a:t>
            </a:r>
            <a:r>
              <a:rPr lang="zh-TW" altLang="en-US" dirty="0"/>
              <a:t>。</a:t>
            </a:r>
            <a:endParaRPr lang="en-US" altLang="zh-TW" dirty="0"/>
          </a:p>
          <a:p>
            <a:pPr algn="just">
              <a:lnSpc>
                <a:spcPct val="150000"/>
              </a:lnSpc>
              <a:spcBef>
                <a:spcPts val="300"/>
              </a:spcBef>
              <a:spcAft>
                <a:spcPts val="300"/>
              </a:spcAft>
              <a:buFont typeface="Wingdings" panose="05000000000000000000" pitchFamily="2" charset="2"/>
              <a:buChar char="Ø"/>
            </a:pPr>
            <a:r>
              <a:rPr lang="zh-TW" altLang="en-US" dirty="0"/>
              <a:t>年輕人較常在凌晨發生與疲勞相關的事故，則年長者較常發生在下午</a:t>
            </a:r>
            <a:r>
              <a:rPr lang="en-US" altLang="zh-TW" dirty="0"/>
              <a:t>(</a:t>
            </a:r>
            <a:r>
              <a:rPr lang="en-US" altLang="zh-TW" dirty="0" err="1"/>
              <a:t>Summala</a:t>
            </a:r>
            <a:r>
              <a:rPr lang="en-US" altLang="zh-TW" dirty="0"/>
              <a:t> and </a:t>
            </a:r>
            <a:r>
              <a:rPr lang="en-US" altLang="zh-TW" dirty="0" err="1"/>
              <a:t>Mikkola</a:t>
            </a:r>
            <a:r>
              <a:rPr lang="en-US" altLang="zh-TW" dirty="0"/>
              <a:t>, 1994)</a:t>
            </a:r>
            <a:r>
              <a:rPr lang="zh-TW" altLang="en-US" dirty="0"/>
              <a:t>。</a:t>
            </a:r>
            <a:endParaRPr lang="en-US" altLang="zh-TW" dirty="0"/>
          </a:p>
          <a:p>
            <a:pPr algn="just">
              <a:lnSpc>
                <a:spcPct val="150000"/>
              </a:lnSpc>
              <a:spcBef>
                <a:spcPts val="300"/>
              </a:spcBef>
              <a:spcAft>
                <a:spcPts val="300"/>
              </a:spcAft>
              <a:buFont typeface="Wingdings" panose="05000000000000000000" pitchFamily="2" charset="2"/>
              <a:buChar char="Ø"/>
            </a:pPr>
            <a:r>
              <a:rPr lang="zh-TW" altLang="en-US" dirty="0"/>
              <a:t>最廣泛使用的干預措施是在道路邊緣或中心線設置震動帶</a:t>
            </a:r>
            <a:r>
              <a:rPr lang="da-DK" altLang="zh-TW" dirty="0"/>
              <a:t>(Anund et al., 2008; Mahoney et al., 2003)</a:t>
            </a:r>
            <a:r>
              <a:rPr lang="zh-TW" altLang="en-US" dirty="0"/>
              <a:t>，透過駕駛時所產生的震動來提醒駕駛者。</a:t>
            </a:r>
            <a:endParaRPr lang="en-US" altLang="zh-TW" dirty="0"/>
          </a:p>
          <a:p>
            <a:pPr algn="just">
              <a:lnSpc>
                <a:spcPct val="150000"/>
              </a:lnSpc>
              <a:spcBef>
                <a:spcPts val="300"/>
              </a:spcBef>
              <a:spcAft>
                <a:spcPts val="300"/>
              </a:spcAft>
              <a:buFont typeface="Wingdings" panose="05000000000000000000" pitchFamily="2" charset="2"/>
              <a:buChar char="Ø"/>
            </a:pPr>
            <a:r>
              <a:rPr lang="zh-TW" altLang="en-US" dirty="0"/>
              <a:t>與疲勞相關的事故通常發生在長直路段，因長直路段無法為駕駛者提供足夠的視覺刺激</a:t>
            </a:r>
            <a:r>
              <a:rPr lang="en-US" altLang="zh-TW" dirty="0"/>
              <a:t>(</a:t>
            </a:r>
            <a:r>
              <a:rPr lang="en-US" altLang="zh-TW" dirty="0" err="1"/>
              <a:t>Oron</a:t>
            </a:r>
            <a:r>
              <a:rPr lang="en-US" altLang="zh-TW" dirty="0"/>
              <a:t>-Gilad and Ronen, 2007; </a:t>
            </a:r>
            <a:r>
              <a:rPr lang="en-US" altLang="zh-TW" dirty="0" err="1"/>
              <a:t>Thiffault</a:t>
            </a:r>
            <a:r>
              <a:rPr lang="en-US" altLang="zh-TW" dirty="0"/>
              <a:t> and Bergeron, 2003b) </a:t>
            </a:r>
            <a:r>
              <a:rPr lang="zh-TW" altLang="en-US" dirty="0"/>
              <a:t>。</a:t>
            </a:r>
          </a:p>
        </p:txBody>
      </p:sp>
    </p:spTree>
    <p:extLst>
      <p:ext uri="{BB962C8B-B14F-4D97-AF65-F5344CB8AC3E}">
        <p14:creationId xmlns:p14="http://schemas.microsoft.com/office/powerpoint/2010/main" val="2263232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50000"/>
              </a:lnSpc>
              <a:spcBef>
                <a:spcPts val="300"/>
              </a:spcBef>
              <a:spcAft>
                <a:spcPts val="300"/>
              </a:spcAft>
              <a:buFont typeface="Wingdings" panose="05000000000000000000" pitchFamily="2" charset="2"/>
              <a:buChar char="Ø"/>
            </a:pPr>
            <a:r>
              <a:rPr lang="zh-TW" altLang="en-US" dirty="0"/>
              <a:t>改變路面和周遭環境，最常見的方法為使用不同顏色的瀝青覆蓋路肩</a:t>
            </a:r>
            <a:r>
              <a:rPr lang="en-US" altLang="zh-TW" dirty="0"/>
              <a:t>(Rosey et al., 2008)</a:t>
            </a:r>
            <a:r>
              <a:rPr lang="zh-TW" altLang="en-US" dirty="0"/>
              <a:t>。</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關於震動帶的研究表明，因邊緣震動帶而減少約</a:t>
            </a:r>
            <a:r>
              <a:rPr lang="en-US" altLang="zh-TW" dirty="0"/>
              <a:t>40%</a:t>
            </a:r>
            <a:r>
              <a:rPr lang="zh-TW" altLang="en-US" dirty="0"/>
              <a:t>與疲勞相關的事故</a:t>
            </a:r>
            <a:r>
              <a:rPr lang="en-US" altLang="zh-TW" dirty="0"/>
              <a:t>(Mahoney et al., 2003; </a:t>
            </a:r>
            <a:r>
              <a:rPr lang="en-US" altLang="zh-TW" dirty="0" err="1"/>
              <a:t>Räsänen</a:t>
            </a:r>
            <a:r>
              <a:rPr lang="en-US" altLang="zh-TW" dirty="0"/>
              <a:t>, 2005)</a:t>
            </a:r>
            <a:r>
              <a:rPr lang="zh-TW" altLang="en-US" dirty="0"/>
              <a:t>；因中心線震動帶減少約</a:t>
            </a:r>
            <a:r>
              <a:rPr lang="en-US" altLang="zh-TW" dirty="0"/>
              <a:t>15-20%(Persaud et al., 2004)</a:t>
            </a:r>
            <a:r>
              <a:rPr lang="zh-TW" altLang="en-US" dirty="0"/>
              <a:t>。</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有研究表明，在駕駛單調的模擬道路</a:t>
            </a:r>
            <a:r>
              <a:rPr lang="en-US" altLang="zh-TW" dirty="0"/>
              <a:t>20</a:t>
            </a:r>
            <a:r>
              <a:rPr lang="zh-TW" altLang="en-US" dirty="0"/>
              <a:t>分鐘後，會發生與疲勞相關的行為</a:t>
            </a:r>
            <a:r>
              <a:rPr lang="en-US" altLang="zh-TW" dirty="0"/>
              <a:t>(</a:t>
            </a:r>
            <a:r>
              <a:rPr lang="en-US" altLang="zh-TW" dirty="0" err="1"/>
              <a:t>Thiffault</a:t>
            </a:r>
            <a:r>
              <a:rPr lang="en-US" altLang="zh-TW" dirty="0"/>
              <a:t> and Bergeron, 2003b)</a:t>
            </a:r>
            <a:r>
              <a:rPr lang="zh-TW" altLang="en-US" dirty="0"/>
              <a:t>。</a:t>
            </a:r>
            <a:endParaRPr lang="en-US" altLang="zh-TW" dirty="0"/>
          </a:p>
          <a:p>
            <a:pPr>
              <a:lnSpc>
                <a:spcPct val="150000"/>
              </a:lnSpc>
              <a:spcBef>
                <a:spcPts val="300"/>
              </a:spcBef>
              <a:spcAft>
                <a:spcPts val="300"/>
              </a:spcAft>
              <a:buFont typeface="Wingdings" panose="05000000000000000000" pitchFamily="2" charset="2"/>
              <a:buChar char="ü"/>
            </a:pPr>
            <a:r>
              <a:rPr lang="zh-TW" altLang="en-US" dirty="0"/>
              <a:t>英國公路管理局的工程師希望了解實施低成本且易部署的工程方法對緩解駕駛者疲勞症狀的影響。</a:t>
            </a:r>
            <a:endParaRPr lang="en-US" altLang="zh-TW" dirty="0"/>
          </a:p>
          <a:p>
            <a:pPr>
              <a:lnSpc>
                <a:spcPct val="125000"/>
              </a:lnSpc>
              <a:spcBef>
                <a:spcPts val="300"/>
              </a:spcBef>
              <a:spcAft>
                <a:spcPts val="300"/>
              </a:spcAft>
              <a:buFont typeface="Wingdings" panose="05000000000000000000" pitchFamily="2" charset="2"/>
              <a:buChar char="Ø"/>
            </a:pPr>
            <a:endParaRPr lang="zh-TW" altLang="en-US" dirty="0"/>
          </a:p>
        </p:txBody>
      </p:sp>
    </p:spTree>
    <p:extLst>
      <p:ext uri="{BB962C8B-B14F-4D97-AF65-F5344CB8AC3E}">
        <p14:creationId xmlns:p14="http://schemas.microsoft.com/office/powerpoint/2010/main" val="681869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受測者</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en-US" altLang="zh-TW" dirty="0"/>
              <a:t>33</a:t>
            </a:r>
            <a:r>
              <a:rPr lang="zh-TW" altLang="en-US" dirty="0"/>
              <a:t>位受測者，皆為男性</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輪班工作者：</a:t>
            </a:r>
            <a:endParaRPr lang="en-US" altLang="zh-TW" dirty="0"/>
          </a:p>
          <a:p>
            <a:pPr marL="1062900" indent="-342900">
              <a:lnSpc>
                <a:spcPct val="125000"/>
              </a:lnSpc>
              <a:spcBef>
                <a:spcPts val="300"/>
              </a:spcBef>
              <a:spcAft>
                <a:spcPts val="300"/>
              </a:spcAft>
              <a:buFont typeface="Wingdings" panose="05000000000000000000" pitchFamily="2" charset="2"/>
              <a:buChar char="ü"/>
            </a:pPr>
            <a:r>
              <a:rPr lang="en-US" altLang="zh-TW" dirty="0"/>
              <a:t>17</a:t>
            </a:r>
            <a:r>
              <a:rPr lang="zh-TW" altLang="en-US" dirty="0"/>
              <a:t>名，平均年齡：</a:t>
            </a:r>
            <a:r>
              <a:rPr lang="en-US" altLang="zh-TW" dirty="0"/>
              <a:t>31.41</a:t>
            </a:r>
            <a:r>
              <a:rPr lang="zh-TW" altLang="en-US" dirty="0"/>
              <a:t>歲，平均駕駛經驗：</a:t>
            </a:r>
            <a:r>
              <a:rPr lang="en-US" altLang="zh-TW" dirty="0"/>
              <a:t>12.71</a:t>
            </a:r>
            <a:r>
              <a:rPr lang="zh-TW" altLang="en-US" dirty="0"/>
              <a:t>年，平均里程</a:t>
            </a:r>
            <a:r>
              <a:rPr lang="en-US" altLang="zh-TW" dirty="0"/>
              <a:t>(</a:t>
            </a:r>
            <a:r>
              <a:rPr lang="zh-TW" altLang="en-US" dirty="0"/>
              <a:t>年</a:t>
            </a:r>
            <a:r>
              <a:rPr lang="en-US" altLang="zh-TW" dirty="0"/>
              <a:t>)</a:t>
            </a:r>
            <a:r>
              <a:rPr lang="zh-TW" altLang="en-US" dirty="0"/>
              <a:t>：</a:t>
            </a:r>
            <a:r>
              <a:rPr lang="en-US" altLang="zh-TW" dirty="0"/>
              <a:t>16250</a:t>
            </a:r>
            <a:r>
              <a:rPr lang="zh-TW" altLang="en-US" dirty="0"/>
              <a:t>英里。</a:t>
            </a:r>
            <a:endParaRPr lang="en-US" altLang="zh-TW" dirty="0"/>
          </a:p>
          <a:p>
            <a:pPr marL="1062900" indent="-342900">
              <a:lnSpc>
                <a:spcPct val="125000"/>
              </a:lnSpc>
              <a:spcBef>
                <a:spcPts val="300"/>
              </a:spcBef>
              <a:spcAft>
                <a:spcPts val="300"/>
              </a:spcAft>
              <a:buFont typeface="Wingdings" panose="05000000000000000000" pitchFamily="2" charset="2"/>
              <a:buChar char="ü"/>
            </a:pPr>
            <a:r>
              <a:rPr lang="zh-TW" altLang="en-US" dirty="0"/>
              <a:t>夜班下班後，立即參加實驗，其中包括護士、警察、保安人員及工程師。</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年長者：</a:t>
            </a:r>
            <a:endParaRPr lang="en-US" altLang="zh-TW" dirty="0"/>
          </a:p>
          <a:p>
            <a:pPr marL="1062900" indent="-342900" algn="just">
              <a:lnSpc>
                <a:spcPct val="125000"/>
              </a:lnSpc>
              <a:spcBef>
                <a:spcPts val="300"/>
              </a:spcBef>
              <a:spcAft>
                <a:spcPts val="300"/>
              </a:spcAft>
              <a:buFont typeface="Wingdings" panose="05000000000000000000" pitchFamily="2" charset="2"/>
              <a:buChar char="ü"/>
            </a:pPr>
            <a:r>
              <a:rPr lang="en-US" altLang="zh-TW" dirty="0"/>
              <a:t>16</a:t>
            </a:r>
            <a:r>
              <a:rPr lang="zh-TW" altLang="en-US" dirty="0"/>
              <a:t>名，平均年齡：</a:t>
            </a:r>
            <a:r>
              <a:rPr lang="en-US" altLang="zh-TW" dirty="0"/>
              <a:t>53.2</a:t>
            </a:r>
            <a:r>
              <a:rPr lang="zh-TW" altLang="en-US" dirty="0"/>
              <a:t>歲，平均駕駛經驗：</a:t>
            </a:r>
            <a:r>
              <a:rPr lang="en-US" altLang="zh-TW" dirty="0"/>
              <a:t>31.13</a:t>
            </a:r>
            <a:r>
              <a:rPr lang="zh-TW" altLang="en-US" dirty="0"/>
              <a:t>年，平均里程</a:t>
            </a:r>
            <a:r>
              <a:rPr lang="en-US" altLang="zh-TW" dirty="0"/>
              <a:t>(</a:t>
            </a:r>
            <a:r>
              <a:rPr lang="zh-TW" altLang="en-US" dirty="0"/>
              <a:t>年</a:t>
            </a:r>
            <a:r>
              <a:rPr lang="en-US" altLang="zh-TW" dirty="0"/>
              <a:t>)</a:t>
            </a:r>
            <a:r>
              <a:rPr lang="zh-TW" altLang="en-US" dirty="0"/>
              <a:t>：</a:t>
            </a:r>
            <a:r>
              <a:rPr lang="en-US" altLang="zh-TW" dirty="0"/>
              <a:t>12563</a:t>
            </a:r>
            <a:r>
              <a:rPr lang="zh-TW" altLang="en-US" dirty="0"/>
              <a:t>英里。</a:t>
            </a:r>
            <a:endParaRPr lang="en-US" altLang="zh-TW" dirty="0"/>
          </a:p>
          <a:p>
            <a:pPr marL="1062900" indent="-342900" algn="just">
              <a:lnSpc>
                <a:spcPct val="125000"/>
              </a:lnSpc>
              <a:spcBef>
                <a:spcPts val="300"/>
              </a:spcBef>
              <a:spcAft>
                <a:spcPts val="300"/>
              </a:spcAft>
              <a:buFont typeface="Wingdings" panose="05000000000000000000" pitchFamily="2" charset="2"/>
              <a:buChar char="ü"/>
            </a:pPr>
            <a:r>
              <a:rPr lang="zh-TW" altLang="en-US" dirty="0"/>
              <a:t>吃完午餐後，參加下午的實驗。</a:t>
            </a:r>
            <a:endParaRPr lang="en-US" altLang="zh-TW" dirty="0"/>
          </a:p>
          <a:p>
            <a:pPr algn="just">
              <a:lnSpc>
                <a:spcPct val="125000"/>
              </a:lnSpc>
              <a:spcBef>
                <a:spcPts val="300"/>
              </a:spcBef>
              <a:spcAft>
                <a:spcPts val="300"/>
              </a:spcAft>
              <a:buFont typeface="Wingdings" panose="05000000000000000000" pitchFamily="2" charset="2"/>
              <a:buChar char="Ø"/>
            </a:pPr>
            <a:r>
              <a:rPr lang="zh-TW" altLang="en-US" dirty="0"/>
              <a:t>所有受測者皆須完成</a:t>
            </a:r>
            <a:r>
              <a:rPr lang="en-US" altLang="zh-TW" dirty="0"/>
              <a:t>7</a:t>
            </a:r>
            <a:r>
              <a:rPr lang="zh-TW" altLang="en-US" dirty="0"/>
              <a:t>天的睡眠日記，在實驗前</a:t>
            </a:r>
            <a:r>
              <a:rPr lang="en-US" altLang="zh-TW" dirty="0"/>
              <a:t>12</a:t>
            </a:r>
            <a:r>
              <a:rPr lang="zh-TW" altLang="en-US" dirty="0"/>
              <a:t>小時內不喝茶、咖啡和酒精。</a:t>
            </a:r>
            <a:endParaRPr lang="en-US" altLang="zh-TW" dirty="0"/>
          </a:p>
          <a:p>
            <a:pPr algn="just">
              <a:lnSpc>
                <a:spcPct val="125000"/>
              </a:lnSpc>
              <a:spcBef>
                <a:spcPts val="300"/>
              </a:spcBef>
              <a:spcAft>
                <a:spcPts val="300"/>
              </a:spcAft>
              <a:buFont typeface="Wingdings" panose="05000000000000000000" pitchFamily="2" charset="2"/>
              <a:buChar char="Ø"/>
            </a:pPr>
            <a:endParaRPr lang="en-US" altLang="zh-TW" dirty="0"/>
          </a:p>
          <a:p>
            <a:pPr>
              <a:lnSpc>
                <a:spcPct val="125000"/>
              </a:lnSpc>
              <a:spcBef>
                <a:spcPts val="300"/>
              </a:spcBef>
              <a:spcAft>
                <a:spcPts val="300"/>
              </a:spcAft>
              <a:buFont typeface="Wingdings" panose="05000000000000000000" pitchFamily="2" charset="2"/>
              <a:buChar char="Ø"/>
            </a:pPr>
            <a:endParaRPr lang="zh-TW" altLang="en-US" dirty="0"/>
          </a:p>
        </p:txBody>
      </p:sp>
    </p:spTree>
    <p:extLst>
      <p:ext uri="{BB962C8B-B14F-4D97-AF65-F5344CB8AC3E}">
        <p14:creationId xmlns:p14="http://schemas.microsoft.com/office/powerpoint/2010/main" val="428722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設備</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駕駛模擬器：</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在英國利兹大學的</a:t>
            </a:r>
            <a:r>
              <a:rPr lang="en-US" altLang="zh-TW" dirty="0"/>
              <a:t>Jaguar S</a:t>
            </a:r>
            <a:r>
              <a:rPr lang="zh-TW" altLang="en-US" dirty="0"/>
              <a:t>型駕駛實驗室進行實驗</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有</a:t>
            </a:r>
            <a:r>
              <a:rPr lang="en-US" altLang="zh-TW" dirty="0"/>
              <a:t>300</a:t>
            </a:r>
            <a:r>
              <a:rPr lang="zh-TW" altLang="en-US" dirty="0"/>
              <a:t>度的視野投影系統、直徑</a:t>
            </a:r>
            <a:r>
              <a:rPr lang="en-US" altLang="zh-TW" dirty="0"/>
              <a:t>4</a:t>
            </a:r>
            <a:r>
              <a:rPr lang="zh-TW" altLang="en-US" dirty="0"/>
              <a:t>公尺的模擬圓頂</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sz="2000" dirty="0"/>
              <a:t>由 </a:t>
            </a:r>
            <a:r>
              <a:rPr lang="en-US" altLang="zh-TW" sz="2000" dirty="0"/>
              <a:t>Seeing Machines </a:t>
            </a:r>
            <a:r>
              <a:rPr lang="zh-TW" altLang="en-US" sz="2000" dirty="0"/>
              <a:t>製造的 </a:t>
            </a:r>
            <a:r>
              <a:rPr lang="en-US" altLang="zh-TW" sz="2000" dirty="0" err="1"/>
              <a:t>FaceLab</a:t>
            </a:r>
            <a:r>
              <a:rPr lang="en-US" altLang="zh-TW" dirty="0"/>
              <a:t>™</a:t>
            </a:r>
            <a:r>
              <a:rPr lang="zh-TW" altLang="en-US" sz="2000" dirty="0"/>
              <a:t> </a:t>
            </a:r>
            <a:r>
              <a:rPr lang="en-US" altLang="zh-TW" sz="2000" dirty="0"/>
              <a:t>(</a:t>
            </a:r>
            <a:r>
              <a:rPr lang="zh-TW" altLang="en-US" sz="2000" dirty="0"/>
              <a:t>版本</a:t>
            </a:r>
            <a:r>
              <a:rPr lang="en-US" altLang="zh-TW" dirty="0"/>
              <a:t>4.5</a:t>
            </a:r>
            <a:r>
              <a:rPr lang="en-US" altLang="zh-TW" sz="2000" dirty="0"/>
              <a:t>)</a:t>
            </a:r>
            <a:r>
              <a:rPr lang="zh-TW" altLang="en-US" sz="2000" dirty="0"/>
              <a:t>紀錄閉眼百分比</a:t>
            </a:r>
            <a:r>
              <a:rPr lang="en-US" altLang="zh-TW" dirty="0"/>
              <a:t>(</a:t>
            </a:r>
            <a:r>
              <a:rPr lang="en-US" altLang="zh-TW" dirty="0" err="1"/>
              <a:t>PERcentage</a:t>
            </a:r>
            <a:r>
              <a:rPr lang="en-US" altLang="zh-TW" dirty="0"/>
              <a:t> eyes </a:t>
            </a:r>
            <a:r>
              <a:rPr lang="en-US" altLang="zh-TW" dirty="0" err="1"/>
              <a:t>CLOSed</a:t>
            </a:r>
            <a:r>
              <a:rPr lang="en-US" altLang="zh-TW" dirty="0"/>
              <a:t>, PERCLOS)</a:t>
            </a:r>
            <a:endParaRPr lang="zh-TW" altLang="en-US" dirty="0"/>
          </a:p>
        </p:txBody>
      </p:sp>
      <p:pic>
        <p:nvPicPr>
          <p:cNvPr id="5" name="圖片 4" descr="一張含有 文字 的圖片&#10;&#10;自動產生的描述">
            <a:extLst>
              <a:ext uri="{FF2B5EF4-FFF2-40B4-BE49-F238E27FC236}">
                <a16:creationId xmlns:a16="http://schemas.microsoft.com/office/drawing/2014/main" id="{B0062EA0-1B3E-4A73-9710-4CE87929C5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1825" y="4056291"/>
            <a:ext cx="7369391" cy="2515106"/>
          </a:xfrm>
          <a:prstGeom prst="rect">
            <a:avLst/>
          </a:prstGeom>
        </p:spPr>
      </p:pic>
      <p:sp>
        <p:nvSpPr>
          <p:cNvPr id="4" name="橢圓 3">
            <a:extLst>
              <a:ext uri="{FF2B5EF4-FFF2-40B4-BE49-F238E27FC236}">
                <a16:creationId xmlns:a16="http://schemas.microsoft.com/office/drawing/2014/main" id="{19B27A1D-95E6-4B8C-8B40-AD4E63072C59}"/>
              </a:ext>
            </a:extLst>
          </p:cNvPr>
          <p:cNvSpPr/>
          <p:nvPr/>
        </p:nvSpPr>
        <p:spPr>
          <a:xfrm>
            <a:off x="3808430" y="4835951"/>
            <a:ext cx="1159496" cy="35821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943041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descr="一張含有 文字, 運動, 體育競賽 的圖片&#10;&#10;自動產生的描述">
            <a:extLst>
              <a:ext uri="{FF2B5EF4-FFF2-40B4-BE49-F238E27FC236}">
                <a16:creationId xmlns:a16="http://schemas.microsoft.com/office/drawing/2014/main" id="{61A35C1A-5591-46DC-BDF8-CDD5D4507878}"/>
              </a:ext>
            </a:extLst>
          </p:cNvPr>
          <p:cNvPicPr>
            <a:picLocks noChangeAspect="1"/>
          </p:cNvPicPr>
          <p:nvPr/>
        </p:nvPicPr>
        <p:blipFill rotWithShape="1">
          <a:blip r:embed="rId3">
            <a:extLst>
              <a:ext uri="{28A0092B-C50C-407E-A947-70E740481C1C}">
                <a14:useLocalDpi xmlns:a14="http://schemas.microsoft.com/office/drawing/2010/main" val="0"/>
              </a:ext>
            </a:extLst>
          </a:blip>
          <a:srcRect l="2897" t="9458" r="3048"/>
          <a:stretch/>
        </p:blipFill>
        <p:spPr>
          <a:xfrm>
            <a:off x="4601667" y="3745269"/>
            <a:ext cx="5749524" cy="2561263"/>
          </a:xfrm>
          <a:prstGeom prst="rect">
            <a:avLst/>
          </a:prstGeom>
        </p:spPr>
      </p:pic>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場景</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4"/>
            <a:ext cx="10058400" cy="4460798"/>
          </a:xfrm>
        </p:spPr>
        <p:txBody>
          <a:bodyPr/>
          <a:lstStyle/>
          <a:p>
            <a:pPr>
              <a:lnSpc>
                <a:spcPct val="150000"/>
              </a:lnSpc>
              <a:spcBef>
                <a:spcPts val="300"/>
              </a:spcBef>
              <a:spcAft>
                <a:spcPts val="300"/>
              </a:spcAft>
              <a:buFont typeface="Wingdings" panose="05000000000000000000" pitchFamily="2" charset="2"/>
              <a:buChar char="Ø"/>
            </a:pPr>
            <a:r>
              <a:rPr lang="en-US" altLang="zh-TW" dirty="0"/>
              <a:t>54</a:t>
            </a:r>
            <a:r>
              <a:rPr lang="zh-TW" altLang="en-US" dirty="0"/>
              <a:t>公里長的</a:t>
            </a:r>
            <a:r>
              <a:rPr lang="en-US" altLang="zh-TW" dirty="0"/>
              <a:t>3</a:t>
            </a:r>
            <a:r>
              <a:rPr lang="zh-TW" altLang="en-US" dirty="0"/>
              <a:t>車道高速公路，沒有道路標誌或路邊物體導致視覺混亂。</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有直線、左彎</a:t>
            </a:r>
            <a:r>
              <a:rPr lang="en-US" altLang="zh-TW" dirty="0"/>
              <a:t>(</a:t>
            </a:r>
            <a:r>
              <a:rPr lang="zh-TW" altLang="en-US" dirty="0"/>
              <a:t>半徑</a:t>
            </a:r>
            <a:r>
              <a:rPr lang="en-US" altLang="zh-TW" dirty="0"/>
              <a:t>1000m</a:t>
            </a:r>
            <a:r>
              <a:rPr lang="zh-TW" altLang="en-US" dirty="0"/>
              <a:t>的曲線</a:t>
            </a:r>
            <a:r>
              <a:rPr lang="en-US" altLang="zh-TW" dirty="0"/>
              <a:t>)</a:t>
            </a:r>
            <a:r>
              <a:rPr lang="zh-TW" altLang="en-US" dirty="0"/>
              <a:t>和右彎</a:t>
            </a:r>
            <a:r>
              <a:rPr lang="en-US" altLang="zh-TW" dirty="0"/>
              <a:t>(</a:t>
            </a:r>
            <a:r>
              <a:rPr lang="zh-TW" altLang="en-US" dirty="0"/>
              <a:t>半徑</a:t>
            </a:r>
            <a:r>
              <a:rPr lang="en-US" altLang="zh-TW" dirty="0"/>
              <a:t>1000m</a:t>
            </a:r>
            <a:r>
              <a:rPr lang="zh-TW" altLang="en-US" dirty="0"/>
              <a:t>的曲線</a:t>
            </a:r>
            <a:r>
              <a:rPr lang="en-US" altLang="zh-TW" dirty="0"/>
              <a:t>) </a:t>
            </a:r>
            <a:r>
              <a:rPr lang="zh-TW" altLang="en-US" dirty="0"/>
              <a:t>。</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交通量少</a:t>
            </a:r>
            <a:r>
              <a:rPr lang="en-US" altLang="zh-TW" dirty="0"/>
              <a:t>(</a:t>
            </a:r>
            <a:r>
              <a:rPr lang="zh-TW" altLang="en-US" dirty="0"/>
              <a:t>每個車道每小時約</a:t>
            </a:r>
            <a:r>
              <a:rPr lang="en-US" altLang="zh-TW" dirty="0"/>
              <a:t>500</a:t>
            </a:r>
            <a:r>
              <a:rPr lang="zh-TW" altLang="en-US" dirty="0"/>
              <a:t>輛車</a:t>
            </a:r>
            <a:r>
              <a:rPr lang="en-US" altLang="zh-TW" dirty="0"/>
              <a:t>)</a:t>
            </a:r>
            <a:r>
              <a:rPr lang="zh-TW" altLang="en-US" dirty="0"/>
              <a:t>，每</a:t>
            </a:r>
            <a:r>
              <a:rPr lang="en-US" altLang="zh-TW" dirty="0"/>
              <a:t>10</a:t>
            </a:r>
            <a:r>
              <a:rPr lang="zh-TW" altLang="en-US" dirty="0"/>
              <a:t>公里有一個匝道</a:t>
            </a:r>
            <a:r>
              <a:rPr lang="en-US" altLang="zh-TW" dirty="0"/>
              <a:t>(</a:t>
            </a:r>
            <a:r>
              <a:rPr lang="zh-TW" altLang="en-US" dirty="0"/>
              <a:t>離開或進入高速公路</a:t>
            </a:r>
            <a:r>
              <a:rPr lang="en-US" altLang="zh-TW" dirty="0"/>
              <a:t>)</a:t>
            </a:r>
            <a:r>
              <a:rPr lang="zh-TW" altLang="en-US" dirty="0"/>
              <a:t>。</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三種工程放置在開始後的</a:t>
            </a:r>
            <a:r>
              <a:rPr lang="en-US" altLang="zh-TW" dirty="0"/>
              <a:t>48</a:t>
            </a:r>
            <a:r>
              <a:rPr lang="zh-TW" altLang="en-US" dirty="0"/>
              <a:t>公里處，總共</a:t>
            </a:r>
            <a:r>
              <a:rPr lang="en-US" altLang="zh-TW" dirty="0"/>
              <a:t>3</a:t>
            </a:r>
            <a:r>
              <a:rPr lang="zh-TW" altLang="en-US" dirty="0"/>
              <a:t>公里。</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比較在遇到工程之前、期間和之後的駕駛行為。</a:t>
            </a:r>
            <a:endParaRPr lang="en-US" altLang="zh-TW" dirty="0"/>
          </a:p>
          <a:p>
            <a:pPr>
              <a:lnSpc>
                <a:spcPct val="150000"/>
              </a:lnSpc>
              <a:spcBef>
                <a:spcPts val="300"/>
              </a:spcBef>
              <a:spcAft>
                <a:spcPts val="300"/>
              </a:spcAft>
              <a:buFont typeface="Wingdings" panose="05000000000000000000" pitchFamily="2" charset="2"/>
              <a:buChar char="Ø"/>
            </a:pPr>
            <a:endParaRPr lang="en-US" altLang="zh-TW" dirty="0"/>
          </a:p>
          <a:p>
            <a:pPr marL="0" indent="0">
              <a:lnSpc>
                <a:spcPct val="125000"/>
              </a:lnSpc>
              <a:spcBef>
                <a:spcPts val="300"/>
              </a:spcBef>
              <a:spcAft>
                <a:spcPts val="300"/>
              </a:spcAft>
              <a:buNone/>
            </a:pPr>
            <a:endParaRPr lang="en-US" altLang="zh-TW" dirty="0"/>
          </a:p>
        </p:txBody>
      </p:sp>
    </p:spTree>
    <p:extLst>
      <p:ext uri="{BB962C8B-B14F-4D97-AF65-F5344CB8AC3E}">
        <p14:creationId xmlns:p14="http://schemas.microsoft.com/office/powerpoint/2010/main" val="3342618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場景</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三種工程：</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箭頭形斷口</a:t>
            </a:r>
            <a:r>
              <a:rPr lang="en-US" altLang="zh-TW" dirty="0"/>
              <a:t>(Chevrons)</a:t>
            </a:r>
            <a:r>
              <a:rPr lang="zh-TW" altLang="en-US" dirty="0"/>
              <a:t>：在英國通常用於表示安全跟車距離，三條道路皆有放置，在</a:t>
            </a:r>
            <a:r>
              <a:rPr lang="en-US" altLang="zh-TW" dirty="0"/>
              <a:t>3</a:t>
            </a:r>
            <a:r>
              <a:rPr lang="zh-TW" altLang="en-US" dirty="0"/>
              <a:t>公里內，每</a:t>
            </a:r>
            <a:r>
              <a:rPr lang="en-US" altLang="zh-TW" dirty="0"/>
              <a:t>40</a:t>
            </a:r>
            <a:r>
              <a:rPr lang="zh-TW" altLang="en-US" dirty="0"/>
              <a:t>公尺出現一次。</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solidFill>
                  <a:schemeClr val="tx1"/>
                </a:solidFill>
              </a:rPr>
              <a:t>震動帶</a:t>
            </a:r>
            <a:r>
              <a:rPr lang="en-US" altLang="zh-TW" dirty="0">
                <a:solidFill>
                  <a:schemeClr val="tx1"/>
                </a:solidFill>
              </a:rPr>
              <a:t>(Rumble strips)</a:t>
            </a:r>
            <a:r>
              <a:rPr lang="zh-TW" altLang="en-US" dirty="0"/>
              <a:t>：通常做為危險警告，有三組平均放置在</a:t>
            </a:r>
            <a:r>
              <a:rPr lang="en-US" altLang="zh-TW" dirty="0"/>
              <a:t>3</a:t>
            </a:r>
            <a:r>
              <a:rPr lang="zh-TW" altLang="en-US" dirty="0"/>
              <a:t>公里內。</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可變訊息標誌</a:t>
            </a:r>
            <a:r>
              <a:rPr lang="en-US" altLang="zh-TW" dirty="0"/>
              <a:t>(Variable Message Signs, VMS)</a:t>
            </a:r>
            <a:r>
              <a:rPr lang="zh-TW" altLang="en-US" dirty="0"/>
              <a:t>：三個平均分布在</a:t>
            </a:r>
            <a:r>
              <a:rPr lang="en-US" altLang="zh-TW" dirty="0"/>
              <a:t>3</a:t>
            </a:r>
            <a:r>
              <a:rPr lang="zh-TW" altLang="en-US" dirty="0"/>
              <a:t>公里內，透過簡單的心算來提醒疲勞的駕駛者。</a:t>
            </a:r>
          </a:p>
          <a:p>
            <a:pPr>
              <a:lnSpc>
                <a:spcPct val="125000"/>
              </a:lnSpc>
              <a:spcBef>
                <a:spcPts val="300"/>
              </a:spcBef>
              <a:spcAft>
                <a:spcPts val="300"/>
              </a:spcAft>
            </a:pPr>
            <a:endParaRPr lang="zh-TW" altLang="en-US" dirty="0"/>
          </a:p>
        </p:txBody>
      </p:sp>
      <p:pic>
        <p:nvPicPr>
          <p:cNvPr id="5" name="圖片 4" descr="一張含有 文字, 路面, 天空, 路 的圖片&#10;&#10;自動產生的描述">
            <a:extLst>
              <a:ext uri="{FF2B5EF4-FFF2-40B4-BE49-F238E27FC236}">
                <a16:creationId xmlns:a16="http://schemas.microsoft.com/office/drawing/2014/main" id="{7EB5E526-0478-4918-9125-1C64612A39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5744" y="4484170"/>
            <a:ext cx="3096020" cy="2260708"/>
          </a:xfrm>
          <a:prstGeom prst="rect">
            <a:avLst/>
          </a:prstGeom>
        </p:spPr>
      </p:pic>
      <p:pic>
        <p:nvPicPr>
          <p:cNvPr id="7" name="圖片 6" descr="一張含有 文字, 景色, 路, 路面 的圖片&#10;&#10;自動產生的描述">
            <a:extLst>
              <a:ext uri="{FF2B5EF4-FFF2-40B4-BE49-F238E27FC236}">
                <a16:creationId xmlns:a16="http://schemas.microsoft.com/office/drawing/2014/main" id="{8EA6D9C6-F229-4E72-BEB3-BEF19ED6FE8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10228" y="4484170"/>
            <a:ext cx="3762670" cy="2243723"/>
          </a:xfrm>
          <a:prstGeom prst="rect">
            <a:avLst/>
          </a:prstGeom>
        </p:spPr>
      </p:pic>
      <p:pic>
        <p:nvPicPr>
          <p:cNvPr id="9" name="圖片 8" descr="一張含有 文字, 路面, 室外, 景色 的圖片&#10;&#10;自動產生的描述">
            <a:extLst>
              <a:ext uri="{FF2B5EF4-FFF2-40B4-BE49-F238E27FC236}">
                <a16:creationId xmlns:a16="http://schemas.microsoft.com/office/drawing/2014/main" id="{8B829339-02B4-461A-B83C-CE9719749E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81362" y="4484170"/>
            <a:ext cx="3096021" cy="2253045"/>
          </a:xfrm>
          <a:prstGeom prst="rect">
            <a:avLst/>
          </a:prstGeom>
        </p:spPr>
      </p:pic>
    </p:spTree>
    <p:extLst>
      <p:ext uri="{BB962C8B-B14F-4D97-AF65-F5344CB8AC3E}">
        <p14:creationId xmlns:p14="http://schemas.microsoft.com/office/powerpoint/2010/main" val="431774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程序：第一次實驗</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50000"/>
              </a:lnSpc>
              <a:spcBef>
                <a:spcPts val="300"/>
              </a:spcBef>
              <a:spcAft>
                <a:spcPts val="300"/>
              </a:spcAft>
              <a:buFont typeface="Wingdings" panose="05000000000000000000" pitchFamily="2" charset="2"/>
              <a:buChar char="Ø"/>
            </a:pPr>
            <a:r>
              <a:rPr lang="zh-TW" altLang="en-US" dirty="0"/>
              <a:t>第一次是在所有受測者沒有疲勞的狀態下進行：輪班工作者在正常睡眠後參加、年長者在早上。</a:t>
            </a:r>
            <a:endParaRPr lang="en-US" altLang="zh-TW" dirty="0"/>
          </a:p>
          <a:p>
            <a:pPr marL="702900" indent="-342900">
              <a:lnSpc>
                <a:spcPct val="150000"/>
              </a:lnSpc>
              <a:spcBef>
                <a:spcPts val="300"/>
              </a:spcBef>
              <a:spcAft>
                <a:spcPts val="300"/>
              </a:spcAft>
              <a:buFont typeface="Wingdings" panose="05000000000000000000" pitchFamily="2" charset="2"/>
              <a:buChar char="l"/>
            </a:pPr>
            <a:r>
              <a:rPr lang="zh-TW" altLang="en-US" dirty="0"/>
              <a:t>一開始先向受測者介紹研究並簽署同意書</a:t>
            </a:r>
            <a:endParaRPr lang="en-US" altLang="zh-TW" dirty="0"/>
          </a:p>
          <a:p>
            <a:pPr marL="702900" indent="-342900">
              <a:lnSpc>
                <a:spcPct val="150000"/>
              </a:lnSpc>
              <a:spcBef>
                <a:spcPts val="300"/>
              </a:spcBef>
              <a:spcAft>
                <a:spcPts val="300"/>
              </a:spcAft>
              <a:buFont typeface="Wingdings" panose="05000000000000000000" pitchFamily="2" charset="2"/>
              <a:buChar char="l"/>
            </a:pPr>
            <a:r>
              <a:rPr lang="zh-TW" altLang="en-US" dirty="0"/>
              <a:t>告知受測者如何操作模擬器，並進行約</a:t>
            </a:r>
            <a:r>
              <a:rPr lang="en-US" altLang="zh-TW" dirty="0"/>
              <a:t>25</a:t>
            </a:r>
            <a:r>
              <a:rPr lang="zh-TW" altLang="en-US" dirty="0"/>
              <a:t>分鐘的試駕</a:t>
            </a:r>
            <a:endParaRPr lang="en-US" altLang="zh-TW" dirty="0"/>
          </a:p>
          <a:p>
            <a:pPr marL="702900" indent="-342900">
              <a:lnSpc>
                <a:spcPct val="150000"/>
              </a:lnSpc>
              <a:spcBef>
                <a:spcPts val="300"/>
              </a:spcBef>
              <a:spcAft>
                <a:spcPts val="300"/>
              </a:spcAft>
              <a:buFont typeface="Wingdings" panose="05000000000000000000" pitchFamily="2" charset="2"/>
              <a:buChar char="l"/>
            </a:pPr>
            <a:r>
              <a:rPr lang="zh-TW" altLang="en-US" dirty="0"/>
              <a:t>測量基準駕駛性能及使用眼動儀紀錄基準閉眼百分比</a:t>
            </a:r>
            <a:endParaRPr lang="en-US" altLang="zh-TW" dirty="0"/>
          </a:p>
          <a:p>
            <a:pPr marL="702900" indent="-342900">
              <a:lnSpc>
                <a:spcPct val="150000"/>
              </a:lnSpc>
              <a:spcBef>
                <a:spcPts val="300"/>
              </a:spcBef>
              <a:spcAft>
                <a:spcPts val="300"/>
              </a:spcAft>
              <a:buFont typeface="Wingdings" panose="05000000000000000000" pitchFamily="2" charset="2"/>
              <a:buChar char="l"/>
            </a:pPr>
            <a:r>
              <a:rPr lang="zh-TW" altLang="en-US" dirty="0"/>
              <a:t>完成實驗後，填寫</a:t>
            </a:r>
            <a:r>
              <a:rPr lang="en-US" altLang="zh-TW" dirty="0"/>
              <a:t>10</a:t>
            </a:r>
            <a:r>
              <a:rPr lang="zh-TW" altLang="en-US" dirty="0"/>
              <a:t>分制的主觀警覺性</a:t>
            </a:r>
            <a:r>
              <a:rPr lang="en-US" altLang="zh-TW" dirty="0"/>
              <a:t>(1=</a:t>
            </a:r>
            <a:r>
              <a:rPr lang="zh-TW" altLang="en-US" dirty="0"/>
              <a:t>完全不警覺，</a:t>
            </a:r>
            <a:r>
              <a:rPr lang="en-US" altLang="zh-TW" dirty="0"/>
              <a:t>10=</a:t>
            </a:r>
            <a:r>
              <a:rPr lang="zh-TW" altLang="en-US" dirty="0"/>
              <a:t>非常警覺</a:t>
            </a:r>
            <a:r>
              <a:rPr lang="en-US" altLang="zh-TW" dirty="0"/>
              <a:t>)</a:t>
            </a:r>
          </a:p>
          <a:p>
            <a:pPr marL="702900" indent="-342900">
              <a:lnSpc>
                <a:spcPct val="125000"/>
              </a:lnSpc>
              <a:spcBef>
                <a:spcPts val="300"/>
              </a:spcBef>
              <a:spcAft>
                <a:spcPts val="300"/>
              </a:spcAft>
              <a:buFont typeface="Wingdings" panose="05000000000000000000" pitchFamily="2" charset="2"/>
              <a:buChar char="l"/>
            </a:pPr>
            <a:endParaRPr lang="en-US" altLang="zh-TW" dirty="0"/>
          </a:p>
          <a:p>
            <a:pPr marL="702900" indent="-342900">
              <a:lnSpc>
                <a:spcPct val="125000"/>
              </a:lnSpc>
              <a:spcBef>
                <a:spcPts val="300"/>
              </a:spcBef>
              <a:spcAft>
                <a:spcPts val="300"/>
              </a:spcAft>
              <a:buFont typeface="Wingdings" panose="05000000000000000000" pitchFamily="2" charset="2"/>
              <a:buChar char="l"/>
            </a:pPr>
            <a:endParaRPr lang="en-US" altLang="zh-TW" dirty="0"/>
          </a:p>
        </p:txBody>
      </p:sp>
    </p:spTree>
    <p:extLst>
      <p:ext uri="{BB962C8B-B14F-4D97-AF65-F5344CB8AC3E}">
        <p14:creationId xmlns:p14="http://schemas.microsoft.com/office/powerpoint/2010/main" val="843888896"/>
      </p:ext>
    </p:extLst>
  </p:cSld>
  <p:clrMapOvr>
    <a:masterClrMapping/>
  </p:clrMapOvr>
</p:sld>
</file>

<file path=ppt/theme/theme1.xml><?xml version="1.0" encoding="utf-8"?>
<a:theme xmlns:a="http://schemas.openxmlformats.org/drawingml/2006/main" name="回顧">
  <a:themeElements>
    <a:clrScheme name="回顧">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常用">
      <a:majorFont>
        <a:latin typeface="Times New Roman"/>
        <a:ea typeface="標楷體"/>
        <a:cs typeface=""/>
      </a:majorFont>
      <a:minorFont>
        <a:latin typeface="Times New Roman"/>
        <a:ea typeface="標楷體"/>
        <a:cs typeface=""/>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1055</TotalTime>
  <Words>2236</Words>
  <Application>Microsoft Office PowerPoint</Application>
  <PresentationFormat>寬螢幕</PresentationFormat>
  <Paragraphs>123</Paragraphs>
  <Slides>17</Slides>
  <Notes>12</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17</vt:i4>
      </vt:variant>
    </vt:vector>
  </HeadingPairs>
  <TitlesOfParts>
    <vt:vector size="21" baseType="lpstr">
      <vt:lpstr>Calibri</vt:lpstr>
      <vt:lpstr>Times New Roman</vt:lpstr>
      <vt:lpstr>Wingdings</vt:lpstr>
      <vt:lpstr>回顧</vt:lpstr>
      <vt:lpstr>The effect of three low-cost engineering treatments on driver fatigue: A driving simulator study</vt:lpstr>
      <vt:lpstr>Introduction</vt:lpstr>
      <vt:lpstr>Introduction</vt:lpstr>
      <vt:lpstr>Introduction</vt:lpstr>
      <vt:lpstr>Method-受測者</vt:lpstr>
      <vt:lpstr>Method-設備</vt:lpstr>
      <vt:lpstr>Method-場景</vt:lpstr>
      <vt:lpstr>Method-場景</vt:lpstr>
      <vt:lpstr>Method-程序：第一次實驗</vt:lpstr>
      <vt:lpstr>Method-程序：第二次實驗</vt:lpstr>
      <vt:lpstr>Method-實驗設計</vt:lpstr>
      <vt:lpstr>Method-實驗設計</vt:lpstr>
      <vt:lpstr>Result-疲勞</vt:lpstr>
      <vt:lpstr>Result-閉眼百分比(PERCLOS)</vt:lpstr>
      <vt:lpstr>Result-SDLP</vt:lpstr>
      <vt:lpstr>Result-主觀警覺性</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瑀婕 陳</dc:creator>
  <cp:lastModifiedBy>瑀婕 陳</cp:lastModifiedBy>
  <cp:revision>24</cp:revision>
  <dcterms:created xsi:type="dcterms:W3CDTF">2021-11-29T17:21:10Z</dcterms:created>
  <dcterms:modified xsi:type="dcterms:W3CDTF">2021-12-23T06:11:39Z</dcterms:modified>
</cp:coreProperties>
</file>